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diagrams/layout2.xml" ContentType="application/vnd.openxmlformats-officedocument.drawingml.diagramLayout+xml"/>
  <Default Extension="gif" ContentType="image/gif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0" r:id="rId1"/>
  </p:sldMasterIdLst>
  <p:notesMasterIdLst>
    <p:notesMasterId r:id="rId31"/>
  </p:notes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57" r:id="rId11"/>
    <p:sldId id="258" r:id="rId12"/>
    <p:sldId id="261" r:id="rId13"/>
    <p:sldId id="277" r:id="rId14"/>
    <p:sldId id="283" r:id="rId15"/>
    <p:sldId id="280" r:id="rId16"/>
    <p:sldId id="281" r:id="rId17"/>
    <p:sldId id="284" r:id="rId18"/>
    <p:sldId id="275" r:id="rId19"/>
    <p:sldId id="285" r:id="rId20"/>
    <p:sldId id="286" r:id="rId21"/>
    <p:sldId id="291" r:id="rId22"/>
    <p:sldId id="290" r:id="rId23"/>
    <p:sldId id="262" r:id="rId24"/>
    <p:sldId id="264" r:id="rId25"/>
    <p:sldId id="292" r:id="rId26"/>
    <p:sldId id="278" r:id="rId27"/>
    <p:sldId id="288" r:id="rId28"/>
    <p:sldId id="266" r:id="rId29"/>
    <p:sldId id="289" r:id="rId30"/>
  </p:sldIdLst>
  <p:sldSz cx="9144000" cy="6858000" type="screen4x3"/>
  <p:notesSz cx="6946900" cy="9283700"/>
  <p:embeddedFontLst>
    <p:embeddedFont>
      <p:font typeface="Century Gothic" pitchFamily="34" charset="0"/>
      <p:regular r:id="rId32"/>
      <p:bold r:id="rId33"/>
      <p:italic r:id="rId34"/>
      <p:boldItalic r:id="rId35"/>
    </p:embeddedFont>
    <p:embeddedFont>
      <p:font typeface="Tahoma" pitchFamily="34" charset="0"/>
      <p:regular r:id="rId36"/>
      <p:bold r:id="rId37"/>
    </p:embeddedFont>
  </p:embeddedFontLst>
  <p:defaultTextStyle>
    <a:defPPr>
      <a:defRPr lang="en-IN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CFD5"/>
    <a:srgbClr val="969696"/>
    <a:srgbClr val="C0C0C0"/>
    <a:srgbClr val="ACA35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914" autoAdjust="0"/>
    <p:restoredTop sz="92034" autoAdjust="0"/>
  </p:normalViewPr>
  <p:slideViewPr>
    <p:cSldViewPr snapToGrid="0" showGuides="1">
      <p:cViewPr>
        <p:scale>
          <a:sx n="70" d="100"/>
          <a:sy n="70" d="100"/>
        </p:scale>
        <p:origin x="-810" y="0"/>
      </p:cViewPr>
      <p:guideLst>
        <p:guide orient="horz" pos="2160"/>
        <p:guide pos="28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all%20tech%20stuff\My%20Dropbox\Signature\comparisons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all%20tech%20stuff\My%20Dropbox\Signature\TestResults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IN"/>
  <c:style val="44"/>
  <c:chart>
    <c:plotArea>
      <c:layout>
        <c:manualLayout>
          <c:layoutTarget val="inner"/>
          <c:xMode val="edge"/>
          <c:yMode val="edge"/>
          <c:x val="0.48464465824668684"/>
          <c:y val="5.0925925925925937E-2"/>
          <c:w val="0.48740974404393594"/>
          <c:h val="0.79869969378827721"/>
        </c:manualLayout>
      </c:layout>
      <c:barChart>
        <c:barDir val="bar"/>
        <c:grouping val="clustered"/>
        <c:ser>
          <c:idx val="0"/>
          <c:order val="0"/>
          <c:dPt>
            <c:idx val="7"/>
            <c:spPr>
              <a:solidFill>
                <a:schemeClr val="tx2"/>
              </a:solidFill>
            </c:spPr>
          </c:dPt>
          <c:dPt>
            <c:idx val="8"/>
            <c:spPr>
              <a:solidFill>
                <a:srgbClr val="CC6600"/>
              </a:solidFill>
            </c:spPr>
          </c:dPt>
          <c:dLbls>
            <c:showVal val="1"/>
          </c:dLbls>
          <c:cat>
            <c:strRef>
              <c:f>Sheet1!$A$1:$A$9</c:f>
              <c:strCache>
                <c:ptCount val="9"/>
                <c:pt idx="0">
                  <c:v>GSC Vector </c:v>
                </c:pt>
                <c:pt idx="1">
                  <c:v>Template Matching Approach</c:v>
                </c:pt>
                <c:pt idx="2">
                  <c:v>Offline Signature Verification Using Online Handwriting Registration</c:v>
                </c:pt>
                <c:pt idx="3">
                  <c:v>Wavelet Based Approach</c:v>
                </c:pt>
                <c:pt idx="4">
                  <c:v>NN topologies (no disclosure of exact features) </c:v>
                </c:pt>
                <c:pt idx="5">
                  <c:v>MDF (Modified direction Feature)- Direction feature +Transition feature</c:v>
                </c:pt>
                <c:pt idx="6">
                  <c:v>HMM</c:v>
                </c:pt>
                <c:pt idx="7">
                  <c:v>Macro Features (Our Approach) – When Test &amp; Train data are of similar resolution (No information leak)</c:v>
                </c:pt>
                <c:pt idx="8">
                  <c:v>Macro Features (Our Approach) - (Average of All Test Cases)</c:v>
                </c:pt>
              </c:strCache>
            </c:strRef>
          </c:cat>
          <c:val>
            <c:numRef>
              <c:f>Sheet1!$B$1:$B$9</c:f>
              <c:numCache>
                <c:formatCode>General</c:formatCode>
                <c:ptCount val="9"/>
                <c:pt idx="0">
                  <c:v>78</c:v>
                </c:pt>
                <c:pt idx="1">
                  <c:v>81.900000000000006</c:v>
                </c:pt>
                <c:pt idx="2">
                  <c:v>93.3</c:v>
                </c:pt>
                <c:pt idx="3">
                  <c:v>87.43</c:v>
                </c:pt>
                <c:pt idx="4">
                  <c:v>97.3</c:v>
                </c:pt>
                <c:pt idx="5">
                  <c:v>91.11999999999999</c:v>
                </c:pt>
                <c:pt idx="6">
                  <c:v>94.149999999999991</c:v>
                </c:pt>
                <c:pt idx="7">
                  <c:v>97.54</c:v>
                </c:pt>
                <c:pt idx="8">
                  <c:v>87.710000000000022</c:v>
                </c:pt>
              </c:numCache>
            </c:numRef>
          </c:val>
        </c:ser>
        <c:axId val="205669120"/>
        <c:axId val="194086016"/>
      </c:barChart>
      <c:catAx>
        <c:axId val="205669120"/>
        <c:scaling>
          <c:orientation val="minMax"/>
        </c:scaling>
        <c:axPos val="l"/>
        <c:numFmt formatCode="General" sourceLinked="1"/>
        <c:tickLblPos val="nextTo"/>
        <c:crossAx val="194086016"/>
        <c:crosses val="autoZero"/>
        <c:auto val="1"/>
        <c:lblAlgn val="ctr"/>
        <c:lblOffset val="100"/>
      </c:catAx>
      <c:valAx>
        <c:axId val="194086016"/>
        <c:scaling>
          <c:orientation val="minMax"/>
        </c:scaling>
        <c:axPos val="b"/>
        <c:majorGridlines/>
        <c:numFmt formatCode="General" sourceLinked="1"/>
        <c:tickLblPos val="nextTo"/>
        <c:crossAx val="205669120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1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style val="42"/>
  <c:chart>
    <c:plotArea>
      <c:layout/>
      <c:barChart>
        <c:barDir val="bar"/>
        <c:grouping val="clustered"/>
        <c:ser>
          <c:idx val="0"/>
          <c:order val="0"/>
          <c:dLbls>
            <c:showVal val="1"/>
          </c:dLbls>
          <c:cat>
            <c:strRef>
              <c:f>Sheet1!$B$2:$B$9</c:f>
              <c:strCache>
                <c:ptCount val="8"/>
                <c:pt idx="0">
                  <c:v>Train - 12, Test - 12</c:v>
                </c:pt>
                <c:pt idx="1">
                  <c:v>Train - 30, Test - 25</c:v>
                </c:pt>
                <c:pt idx="2">
                  <c:v>Train - OldDataset, Test - NewDataset</c:v>
                </c:pt>
                <c:pt idx="3">
                  <c:v>Train - NewDataset, Test - OldDataset</c:v>
                </c:pt>
                <c:pt idx="4">
                  <c:v>Train - OneSignOldDataset, Test - RemSignOldDataset</c:v>
                </c:pt>
                <c:pt idx="5">
                  <c:v>Train - RemSignOldDataset, Test - OneSignOldDataset</c:v>
                </c:pt>
                <c:pt idx="6">
                  <c:v>Train - OneSignOldDataset, Test - NewDataset</c:v>
                </c:pt>
                <c:pt idx="7">
                  <c:v>Train - NewDataset, Test - OneSignOldDataset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97.567099999999996</c:v>
                </c:pt>
                <c:pt idx="1">
                  <c:v>97.544600000000059</c:v>
                </c:pt>
                <c:pt idx="2">
                  <c:v>74.948899999999995</c:v>
                </c:pt>
                <c:pt idx="3">
                  <c:v>80.817300000000003</c:v>
                </c:pt>
                <c:pt idx="4">
                  <c:v>59.813499999999998</c:v>
                </c:pt>
                <c:pt idx="5">
                  <c:v>97.652599999999978</c:v>
                </c:pt>
                <c:pt idx="6">
                  <c:v>73.842299999999994</c:v>
                </c:pt>
                <c:pt idx="7">
                  <c:v>83.568100000000001</c:v>
                </c:pt>
              </c:numCache>
            </c:numRef>
          </c:val>
        </c:ser>
        <c:axId val="194100608"/>
        <c:axId val="194118784"/>
      </c:barChart>
      <c:catAx>
        <c:axId val="194100608"/>
        <c:scaling>
          <c:orientation val="minMax"/>
        </c:scaling>
        <c:axPos val="l"/>
        <c:numFmt formatCode="General" sourceLinked="1"/>
        <c:tickLblPos val="nextTo"/>
        <c:crossAx val="194118784"/>
        <c:crosses val="autoZero"/>
        <c:auto val="1"/>
        <c:lblAlgn val="ctr"/>
        <c:lblOffset val="100"/>
      </c:catAx>
      <c:valAx>
        <c:axId val="194118784"/>
        <c:scaling>
          <c:orientation val="minMax"/>
        </c:scaling>
        <c:axPos val="b"/>
        <c:majorGridlines/>
        <c:numFmt formatCode="General" sourceLinked="1"/>
        <c:tickLblPos val="nextTo"/>
        <c:crossAx val="194100608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100"/>
      </a:pPr>
      <a:endParaRPr lang="en-US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5AF3F1-1020-4CAF-A1B4-1769592F2AA4}" type="doc">
      <dgm:prSet loTypeId="urn:microsoft.com/office/officeart/2005/8/layout/vList6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IN"/>
        </a:p>
      </dgm:t>
    </dgm:pt>
    <dgm:pt modelId="{70B4970B-21DB-4E99-B3C7-D2C75B4841D1}">
      <dgm:prSet phldrT="[Text]"/>
      <dgm:spPr/>
      <dgm:t>
        <a:bodyPr/>
        <a:lstStyle/>
        <a:p>
          <a:r>
            <a:rPr lang="en-US" dirty="0" smtClean="0"/>
            <a:t>55 writers</a:t>
          </a:r>
          <a:endParaRPr lang="en-IN" dirty="0"/>
        </a:p>
      </dgm:t>
    </dgm:pt>
    <dgm:pt modelId="{B584CF60-99A4-4C30-BFA4-76DAF13BF5F3}" type="parTrans" cxnId="{3E4600D3-1139-478A-83A2-CE32F8AD9238}">
      <dgm:prSet/>
      <dgm:spPr/>
      <dgm:t>
        <a:bodyPr/>
        <a:lstStyle/>
        <a:p>
          <a:endParaRPr lang="en-IN"/>
        </a:p>
      </dgm:t>
    </dgm:pt>
    <dgm:pt modelId="{37491A6B-5CAB-4845-9F68-F87161F837C6}" type="sibTrans" cxnId="{3E4600D3-1139-478A-83A2-CE32F8AD9238}">
      <dgm:prSet/>
      <dgm:spPr/>
      <dgm:t>
        <a:bodyPr/>
        <a:lstStyle/>
        <a:p>
          <a:endParaRPr lang="en-IN"/>
        </a:p>
      </dgm:t>
    </dgm:pt>
    <dgm:pt modelId="{CA8D9CAA-4CE4-4EA3-B8AE-14AD63E2CC59}">
      <dgm:prSet phldrT="[Text]" custT="1"/>
      <dgm:spPr/>
      <dgm:t>
        <a:bodyPr/>
        <a:lstStyle/>
        <a:p>
          <a:r>
            <a:rPr lang="en-US" sz="3600" dirty="0" smtClean="0"/>
            <a:t>24 </a:t>
          </a:r>
          <a:r>
            <a:rPr lang="en-US" sz="3600" dirty="0" err="1" smtClean="0"/>
            <a:t>genuines</a:t>
          </a:r>
          <a:endParaRPr lang="en-IN" sz="3600" dirty="0"/>
        </a:p>
      </dgm:t>
    </dgm:pt>
    <dgm:pt modelId="{A2F319DE-B601-44BC-9C44-827B9F32F211}" type="parTrans" cxnId="{62E39F0D-CE9F-4648-97A1-B5704476A587}">
      <dgm:prSet/>
      <dgm:spPr/>
      <dgm:t>
        <a:bodyPr/>
        <a:lstStyle/>
        <a:p>
          <a:endParaRPr lang="en-IN"/>
        </a:p>
      </dgm:t>
    </dgm:pt>
    <dgm:pt modelId="{B5E0A51C-14DA-4602-88CE-CEBD7201494D}" type="sibTrans" cxnId="{62E39F0D-CE9F-4648-97A1-B5704476A587}">
      <dgm:prSet/>
      <dgm:spPr/>
      <dgm:t>
        <a:bodyPr/>
        <a:lstStyle/>
        <a:p>
          <a:endParaRPr lang="en-IN"/>
        </a:p>
      </dgm:t>
    </dgm:pt>
    <dgm:pt modelId="{D6017273-377E-4226-A0DB-89F2D35B1C14}">
      <dgm:prSet phldrT="[Text]" custT="1"/>
      <dgm:spPr/>
      <dgm:t>
        <a:bodyPr/>
        <a:lstStyle/>
        <a:p>
          <a:r>
            <a:rPr lang="en-US" sz="3600" dirty="0" smtClean="0"/>
            <a:t>24 forgeries</a:t>
          </a:r>
          <a:endParaRPr lang="en-IN" sz="3600" dirty="0"/>
        </a:p>
      </dgm:t>
    </dgm:pt>
    <dgm:pt modelId="{4F30FEFE-4911-4B35-93E7-1465A117DC58}" type="parTrans" cxnId="{4C7A7942-5B00-4790-8A60-73C65EEDB2D1}">
      <dgm:prSet/>
      <dgm:spPr/>
      <dgm:t>
        <a:bodyPr/>
        <a:lstStyle/>
        <a:p>
          <a:endParaRPr lang="en-IN"/>
        </a:p>
      </dgm:t>
    </dgm:pt>
    <dgm:pt modelId="{D30ED176-3570-4644-9DEF-4219AF5A6B9C}" type="sibTrans" cxnId="{4C7A7942-5B00-4790-8A60-73C65EEDB2D1}">
      <dgm:prSet/>
      <dgm:spPr/>
      <dgm:t>
        <a:bodyPr/>
        <a:lstStyle/>
        <a:p>
          <a:endParaRPr lang="en-IN"/>
        </a:p>
      </dgm:t>
    </dgm:pt>
    <dgm:pt modelId="{7A42FEAA-4BF8-4CCD-A6D8-CA9A4007968E}">
      <dgm:prSet phldrT="[Text]" custT="1"/>
      <dgm:spPr/>
      <dgm:t>
        <a:bodyPr/>
        <a:lstStyle/>
        <a:p>
          <a:endParaRPr lang="en-IN" sz="3200" dirty="0"/>
        </a:p>
      </dgm:t>
    </dgm:pt>
    <dgm:pt modelId="{2CEAC70C-51BB-472B-ADA4-6851084F4F91}" type="parTrans" cxnId="{3EE1852D-E55B-4951-9FFA-1281D64356D6}">
      <dgm:prSet/>
      <dgm:spPr/>
      <dgm:t>
        <a:bodyPr/>
        <a:lstStyle/>
        <a:p>
          <a:endParaRPr lang="en-IN"/>
        </a:p>
      </dgm:t>
    </dgm:pt>
    <dgm:pt modelId="{4F74A61C-B0F0-4F7C-A0BE-8F35CF19D4E3}" type="sibTrans" cxnId="{3EE1852D-E55B-4951-9FFA-1281D64356D6}">
      <dgm:prSet/>
      <dgm:spPr/>
      <dgm:t>
        <a:bodyPr/>
        <a:lstStyle/>
        <a:p>
          <a:endParaRPr lang="en-IN"/>
        </a:p>
      </dgm:t>
    </dgm:pt>
    <dgm:pt modelId="{FA0E1909-629A-4022-9055-03587FD0EBB7}">
      <dgm:prSet phldrT="[Text]" custT="1"/>
      <dgm:spPr/>
      <dgm:t>
        <a:bodyPr/>
        <a:lstStyle/>
        <a:p>
          <a:endParaRPr lang="en-IN" sz="3200" dirty="0"/>
        </a:p>
      </dgm:t>
    </dgm:pt>
    <dgm:pt modelId="{24DC7C2B-569F-4632-BF0F-8999202A8B5D}" type="parTrans" cxnId="{5D94486B-ADB9-4939-8C52-EF54A66D2BA5}">
      <dgm:prSet/>
      <dgm:spPr/>
      <dgm:t>
        <a:bodyPr/>
        <a:lstStyle/>
        <a:p>
          <a:endParaRPr lang="en-IN"/>
        </a:p>
      </dgm:t>
    </dgm:pt>
    <dgm:pt modelId="{A6E6DF94-61CE-47CD-9961-4668BE36FCE0}" type="sibTrans" cxnId="{5D94486B-ADB9-4939-8C52-EF54A66D2BA5}">
      <dgm:prSet/>
      <dgm:spPr/>
      <dgm:t>
        <a:bodyPr/>
        <a:lstStyle/>
        <a:p>
          <a:endParaRPr lang="en-IN"/>
        </a:p>
      </dgm:t>
    </dgm:pt>
    <dgm:pt modelId="{1A97D342-AB6C-4150-9D6E-9A9AD6D18B6C}">
      <dgm:prSet phldrT="[Text]" custT="1"/>
      <dgm:spPr/>
      <dgm:t>
        <a:bodyPr/>
        <a:lstStyle/>
        <a:p>
          <a:endParaRPr lang="en-IN" sz="3200" dirty="0"/>
        </a:p>
      </dgm:t>
    </dgm:pt>
    <dgm:pt modelId="{782F46A3-B4BF-4932-A74A-69D8ACF77010}" type="parTrans" cxnId="{D0644792-F302-40C5-A15D-D3D53F6B67F8}">
      <dgm:prSet/>
      <dgm:spPr/>
      <dgm:t>
        <a:bodyPr/>
        <a:lstStyle/>
        <a:p>
          <a:endParaRPr lang="en-IN"/>
        </a:p>
      </dgm:t>
    </dgm:pt>
    <dgm:pt modelId="{7480729C-2FF4-4BF9-AEC1-273D1E5F8995}" type="sibTrans" cxnId="{D0644792-F302-40C5-A15D-D3D53F6B67F8}">
      <dgm:prSet/>
      <dgm:spPr/>
      <dgm:t>
        <a:bodyPr/>
        <a:lstStyle/>
        <a:p>
          <a:endParaRPr lang="en-IN"/>
        </a:p>
      </dgm:t>
    </dgm:pt>
    <dgm:pt modelId="{16310D43-F52B-4419-85B6-0503691410C1}" type="pres">
      <dgm:prSet presAssocID="{4A5AF3F1-1020-4CAF-A1B4-1769592F2AA4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3D01650A-0039-476A-9D5A-9C076E29DA96}" type="pres">
      <dgm:prSet presAssocID="{70B4970B-21DB-4E99-B3C7-D2C75B4841D1}" presName="linNode" presStyleCnt="0"/>
      <dgm:spPr/>
    </dgm:pt>
    <dgm:pt modelId="{0EF54C53-FC52-4860-B5DC-CE0C6B5AC8C2}" type="pres">
      <dgm:prSet presAssocID="{70B4970B-21DB-4E99-B3C7-D2C75B4841D1}" presName="parentShp" presStyleLbl="node1" presStyleIdx="0" presStyleCnt="1" custLinFactNeighborX="-28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58DFA9C-BA1C-4932-BE03-9F29BD9AE1B3}" type="pres">
      <dgm:prSet presAssocID="{70B4970B-21DB-4E99-B3C7-D2C75B4841D1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56CF126C-00D9-4927-9A37-406895C77588}" type="presOf" srcId="{1A97D342-AB6C-4150-9D6E-9A9AD6D18B6C}" destId="{D58DFA9C-BA1C-4932-BE03-9F29BD9AE1B3}" srcOrd="0" destOrd="2" presId="urn:microsoft.com/office/officeart/2005/8/layout/vList6"/>
    <dgm:cxn modelId="{5D94486B-ADB9-4939-8C52-EF54A66D2BA5}" srcId="{70B4970B-21DB-4E99-B3C7-D2C75B4841D1}" destId="{FA0E1909-629A-4022-9055-03587FD0EBB7}" srcOrd="1" destOrd="0" parTransId="{24DC7C2B-569F-4632-BF0F-8999202A8B5D}" sibTransId="{A6E6DF94-61CE-47CD-9961-4668BE36FCE0}"/>
    <dgm:cxn modelId="{3EE1852D-E55B-4951-9FFA-1281D64356D6}" srcId="{70B4970B-21DB-4E99-B3C7-D2C75B4841D1}" destId="{7A42FEAA-4BF8-4CCD-A6D8-CA9A4007968E}" srcOrd="3" destOrd="0" parTransId="{2CEAC70C-51BB-472B-ADA4-6851084F4F91}" sibTransId="{4F74A61C-B0F0-4F7C-A0BE-8F35CF19D4E3}"/>
    <dgm:cxn modelId="{DFEDDE83-8C90-42AD-83B0-CF346ACCA1C6}" type="presOf" srcId="{4A5AF3F1-1020-4CAF-A1B4-1769592F2AA4}" destId="{16310D43-F52B-4419-85B6-0503691410C1}" srcOrd="0" destOrd="0" presId="urn:microsoft.com/office/officeart/2005/8/layout/vList6"/>
    <dgm:cxn modelId="{62E39F0D-CE9F-4648-97A1-B5704476A587}" srcId="{70B4970B-21DB-4E99-B3C7-D2C75B4841D1}" destId="{CA8D9CAA-4CE4-4EA3-B8AE-14AD63E2CC59}" srcOrd="0" destOrd="0" parTransId="{A2F319DE-B601-44BC-9C44-827B9F32F211}" sibTransId="{B5E0A51C-14DA-4602-88CE-CEBD7201494D}"/>
    <dgm:cxn modelId="{A0B69095-FAC7-45F4-A096-40E8ABA5AEA9}" type="presOf" srcId="{70B4970B-21DB-4E99-B3C7-D2C75B4841D1}" destId="{0EF54C53-FC52-4860-B5DC-CE0C6B5AC8C2}" srcOrd="0" destOrd="0" presId="urn:microsoft.com/office/officeart/2005/8/layout/vList6"/>
    <dgm:cxn modelId="{3E4600D3-1139-478A-83A2-CE32F8AD9238}" srcId="{4A5AF3F1-1020-4CAF-A1B4-1769592F2AA4}" destId="{70B4970B-21DB-4E99-B3C7-D2C75B4841D1}" srcOrd="0" destOrd="0" parTransId="{B584CF60-99A4-4C30-BFA4-76DAF13BF5F3}" sibTransId="{37491A6B-5CAB-4845-9F68-F87161F837C6}"/>
    <dgm:cxn modelId="{000F561E-C26A-4FB1-ADCC-7E11B8F6FDDF}" type="presOf" srcId="{CA8D9CAA-4CE4-4EA3-B8AE-14AD63E2CC59}" destId="{D58DFA9C-BA1C-4932-BE03-9F29BD9AE1B3}" srcOrd="0" destOrd="0" presId="urn:microsoft.com/office/officeart/2005/8/layout/vList6"/>
    <dgm:cxn modelId="{4C7A7942-5B00-4790-8A60-73C65EEDB2D1}" srcId="{70B4970B-21DB-4E99-B3C7-D2C75B4841D1}" destId="{D6017273-377E-4226-A0DB-89F2D35B1C14}" srcOrd="4" destOrd="0" parTransId="{4F30FEFE-4911-4B35-93E7-1465A117DC58}" sibTransId="{D30ED176-3570-4644-9DEF-4219AF5A6B9C}"/>
    <dgm:cxn modelId="{464CF1C1-1CF6-4E02-AD02-2F8FC08BB9ED}" type="presOf" srcId="{7A42FEAA-4BF8-4CCD-A6D8-CA9A4007968E}" destId="{D58DFA9C-BA1C-4932-BE03-9F29BD9AE1B3}" srcOrd="0" destOrd="3" presId="urn:microsoft.com/office/officeart/2005/8/layout/vList6"/>
    <dgm:cxn modelId="{F65DEF95-E039-4584-9FC9-5F378F1B46C4}" type="presOf" srcId="{FA0E1909-629A-4022-9055-03587FD0EBB7}" destId="{D58DFA9C-BA1C-4932-BE03-9F29BD9AE1B3}" srcOrd="0" destOrd="1" presId="urn:microsoft.com/office/officeart/2005/8/layout/vList6"/>
    <dgm:cxn modelId="{8D043EC9-FB17-463C-A1A5-91D641939EEC}" type="presOf" srcId="{D6017273-377E-4226-A0DB-89F2D35B1C14}" destId="{D58DFA9C-BA1C-4932-BE03-9F29BD9AE1B3}" srcOrd="0" destOrd="4" presId="urn:microsoft.com/office/officeart/2005/8/layout/vList6"/>
    <dgm:cxn modelId="{D0644792-F302-40C5-A15D-D3D53F6B67F8}" srcId="{70B4970B-21DB-4E99-B3C7-D2C75B4841D1}" destId="{1A97D342-AB6C-4150-9D6E-9A9AD6D18B6C}" srcOrd="2" destOrd="0" parTransId="{782F46A3-B4BF-4932-A74A-69D8ACF77010}" sibTransId="{7480729C-2FF4-4BF9-AEC1-273D1E5F8995}"/>
    <dgm:cxn modelId="{DD974CC0-4E69-4950-A431-BEC18F4F5AC8}" type="presParOf" srcId="{16310D43-F52B-4419-85B6-0503691410C1}" destId="{3D01650A-0039-476A-9D5A-9C076E29DA96}" srcOrd="0" destOrd="0" presId="urn:microsoft.com/office/officeart/2005/8/layout/vList6"/>
    <dgm:cxn modelId="{C94C9A73-9FCF-4724-B38D-C0317CFD62F6}" type="presParOf" srcId="{3D01650A-0039-476A-9D5A-9C076E29DA96}" destId="{0EF54C53-FC52-4860-B5DC-CE0C6B5AC8C2}" srcOrd="0" destOrd="0" presId="urn:microsoft.com/office/officeart/2005/8/layout/vList6"/>
    <dgm:cxn modelId="{BA7F68E2-AC0D-495B-8657-4ECFB8E5C481}" type="presParOf" srcId="{3D01650A-0039-476A-9D5A-9C076E29DA96}" destId="{D58DFA9C-BA1C-4932-BE03-9F29BD9AE1B3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3FE035-C9A2-4DBB-B019-30C5D9D95C88}" type="doc">
      <dgm:prSet loTypeId="urn:microsoft.com/office/officeart/2005/8/layout/process4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IN"/>
        </a:p>
      </dgm:t>
    </dgm:pt>
    <dgm:pt modelId="{133A886B-7CFA-4966-AF0B-B808CE00EC63}">
      <dgm:prSet phldrT="[Text]"/>
      <dgm:spPr/>
      <dgm:t>
        <a:bodyPr/>
        <a:lstStyle/>
        <a:p>
          <a:r>
            <a:rPr lang="en-US" b="1" dirty="0" smtClean="0">
              <a:solidFill>
                <a:schemeClr val="accent2">
                  <a:lumMod val="10000"/>
                </a:schemeClr>
              </a:solidFill>
            </a:rPr>
            <a:t>Raw Images</a:t>
          </a:r>
          <a:endParaRPr lang="en-IN" b="1" dirty="0">
            <a:solidFill>
              <a:schemeClr val="accent2">
                <a:lumMod val="10000"/>
              </a:schemeClr>
            </a:solidFill>
          </a:endParaRPr>
        </a:p>
      </dgm:t>
    </dgm:pt>
    <dgm:pt modelId="{C10AC5D3-C8B7-4826-A9C6-EC8F562312E7}" type="parTrans" cxnId="{1343D18D-FEBB-425D-8400-ACDA12E90C4F}">
      <dgm:prSet/>
      <dgm:spPr/>
      <dgm:t>
        <a:bodyPr/>
        <a:lstStyle/>
        <a:p>
          <a:endParaRPr lang="en-IN"/>
        </a:p>
      </dgm:t>
    </dgm:pt>
    <dgm:pt modelId="{E797DE80-7A92-4F11-BA8A-CFA0EFB5A503}" type="sibTrans" cxnId="{1343D18D-FEBB-425D-8400-ACDA12E90C4F}">
      <dgm:prSet/>
      <dgm:spPr/>
      <dgm:t>
        <a:bodyPr/>
        <a:lstStyle/>
        <a:p>
          <a:endParaRPr lang="en-IN"/>
        </a:p>
      </dgm:t>
    </dgm:pt>
    <dgm:pt modelId="{F0529FF3-F20F-4F49-A651-E83087C897FF}">
      <dgm:prSet phldrT="[Text]"/>
      <dgm:spPr/>
      <dgm:t>
        <a:bodyPr/>
        <a:lstStyle/>
        <a:p>
          <a:r>
            <a:rPr lang="en-US" b="1" dirty="0" smtClean="0">
              <a:solidFill>
                <a:schemeClr val="accent2">
                  <a:lumMod val="10000"/>
                </a:schemeClr>
              </a:solidFill>
            </a:rPr>
            <a:t>Preprocessing</a:t>
          </a:r>
          <a:endParaRPr lang="en-IN" b="1" dirty="0">
            <a:solidFill>
              <a:schemeClr val="accent2">
                <a:lumMod val="10000"/>
              </a:schemeClr>
            </a:solidFill>
          </a:endParaRPr>
        </a:p>
      </dgm:t>
    </dgm:pt>
    <dgm:pt modelId="{892D5A06-023D-4DB6-94E4-F87A9557F7F5}" type="parTrans" cxnId="{6CBB08F3-86AA-41D9-A421-2C6F6F30216B}">
      <dgm:prSet/>
      <dgm:spPr/>
      <dgm:t>
        <a:bodyPr/>
        <a:lstStyle/>
        <a:p>
          <a:endParaRPr lang="en-IN"/>
        </a:p>
      </dgm:t>
    </dgm:pt>
    <dgm:pt modelId="{56761566-FBE8-4B4D-9B70-C7BEA7D34D3D}" type="sibTrans" cxnId="{6CBB08F3-86AA-41D9-A421-2C6F6F30216B}">
      <dgm:prSet/>
      <dgm:spPr/>
      <dgm:t>
        <a:bodyPr/>
        <a:lstStyle/>
        <a:p>
          <a:endParaRPr lang="en-IN"/>
        </a:p>
      </dgm:t>
    </dgm:pt>
    <dgm:pt modelId="{564EB6C4-0BA5-419B-932E-0D08B41ACB29}">
      <dgm:prSet phldrT="[Text]" custT="1"/>
      <dgm:spPr/>
      <dgm:t>
        <a:bodyPr/>
        <a:lstStyle/>
        <a:p>
          <a:r>
            <a:rPr lang="en-US" sz="1400" dirty="0" err="1" smtClean="0"/>
            <a:t>Binarization</a:t>
          </a:r>
          <a:endParaRPr lang="en-US" sz="1400" dirty="0" smtClean="0"/>
        </a:p>
        <a:p>
          <a:r>
            <a:rPr lang="en-US" sz="1400" dirty="0" smtClean="0"/>
            <a:t>OTSU </a:t>
          </a:r>
          <a:r>
            <a:rPr lang="en-US" sz="1400" dirty="0" err="1" smtClean="0"/>
            <a:t>Thresholding</a:t>
          </a:r>
          <a:endParaRPr lang="en-IN" sz="1400" dirty="0"/>
        </a:p>
      </dgm:t>
    </dgm:pt>
    <dgm:pt modelId="{9BC7F74C-586D-4CD5-8F55-57FA8D22AF02}" type="parTrans" cxnId="{B503E60B-72A3-4562-9C5D-2998D77AC0BF}">
      <dgm:prSet/>
      <dgm:spPr/>
      <dgm:t>
        <a:bodyPr/>
        <a:lstStyle/>
        <a:p>
          <a:endParaRPr lang="en-IN"/>
        </a:p>
      </dgm:t>
    </dgm:pt>
    <dgm:pt modelId="{95888977-B192-4018-B52D-BC2DDB2A2745}" type="sibTrans" cxnId="{B503E60B-72A3-4562-9C5D-2998D77AC0BF}">
      <dgm:prSet/>
      <dgm:spPr/>
      <dgm:t>
        <a:bodyPr/>
        <a:lstStyle/>
        <a:p>
          <a:endParaRPr lang="en-IN"/>
        </a:p>
      </dgm:t>
    </dgm:pt>
    <dgm:pt modelId="{ADAF297D-49C9-42A6-8AD6-6263E6F33520}">
      <dgm:prSet phldrT="[Text]" custT="1"/>
      <dgm:spPr/>
      <dgm:t>
        <a:bodyPr/>
        <a:lstStyle/>
        <a:p>
          <a:r>
            <a:rPr lang="en-US" sz="1400" dirty="0" smtClean="0"/>
            <a:t>Bounding Box</a:t>
          </a:r>
        </a:p>
        <a:p>
          <a:r>
            <a:rPr lang="en-US" sz="1400" dirty="0" smtClean="0"/>
            <a:t>Scaling</a:t>
          </a:r>
          <a:endParaRPr lang="en-IN" sz="1400" dirty="0"/>
        </a:p>
      </dgm:t>
    </dgm:pt>
    <dgm:pt modelId="{CDC7D917-283D-4810-8443-5B3F2F76417A}" type="parTrans" cxnId="{38755725-972C-4DCF-A739-8603650717A2}">
      <dgm:prSet/>
      <dgm:spPr/>
      <dgm:t>
        <a:bodyPr/>
        <a:lstStyle/>
        <a:p>
          <a:endParaRPr lang="en-IN"/>
        </a:p>
      </dgm:t>
    </dgm:pt>
    <dgm:pt modelId="{ED05AAB1-0CAB-4834-BFEF-F1593813F59A}" type="sibTrans" cxnId="{38755725-972C-4DCF-A739-8603650717A2}">
      <dgm:prSet/>
      <dgm:spPr/>
      <dgm:t>
        <a:bodyPr/>
        <a:lstStyle/>
        <a:p>
          <a:endParaRPr lang="en-IN"/>
        </a:p>
      </dgm:t>
    </dgm:pt>
    <dgm:pt modelId="{E6F06347-F10D-45CB-8D9B-4F0AA849507D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accent2">
                  <a:lumMod val="10000"/>
                </a:schemeClr>
              </a:solidFill>
            </a:rPr>
            <a:t>Feature Extraction</a:t>
          </a:r>
          <a:endParaRPr lang="en-IN" sz="2000" b="1" dirty="0">
            <a:solidFill>
              <a:schemeClr val="accent2">
                <a:lumMod val="10000"/>
              </a:schemeClr>
            </a:solidFill>
          </a:endParaRPr>
        </a:p>
      </dgm:t>
    </dgm:pt>
    <dgm:pt modelId="{FDF7749C-5E4F-4156-8D48-8E658E95726A}" type="parTrans" cxnId="{3E5279A2-E700-414F-9F09-41D1684F6C7C}">
      <dgm:prSet/>
      <dgm:spPr/>
      <dgm:t>
        <a:bodyPr/>
        <a:lstStyle/>
        <a:p>
          <a:endParaRPr lang="en-IN"/>
        </a:p>
      </dgm:t>
    </dgm:pt>
    <dgm:pt modelId="{BA9D9C0A-37B0-41AD-B745-1E119DDCDB2F}" type="sibTrans" cxnId="{3E5279A2-E700-414F-9F09-41D1684F6C7C}">
      <dgm:prSet/>
      <dgm:spPr/>
      <dgm:t>
        <a:bodyPr/>
        <a:lstStyle/>
        <a:p>
          <a:endParaRPr lang="en-IN"/>
        </a:p>
      </dgm:t>
    </dgm:pt>
    <dgm:pt modelId="{D1B02CA7-9709-426E-9C0B-EDCC62B6B15B}">
      <dgm:prSet phldrT="[Text]" custT="1"/>
      <dgm:spPr/>
      <dgm:t>
        <a:bodyPr/>
        <a:lstStyle/>
        <a:p>
          <a:r>
            <a:rPr lang="en-US" sz="1400" dirty="0" smtClean="0"/>
            <a:t>11 Macro Features</a:t>
          </a:r>
          <a:endParaRPr lang="en-IN" sz="1400" dirty="0"/>
        </a:p>
      </dgm:t>
    </dgm:pt>
    <dgm:pt modelId="{359F3707-8EF8-4AD2-8E97-CE1F0091C271}" type="parTrans" cxnId="{420BF148-3894-405C-B032-6F9A0C420D71}">
      <dgm:prSet/>
      <dgm:spPr/>
      <dgm:t>
        <a:bodyPr/>
        <a:lstStyle/>
        <a:p>
          <a:endParaRPr lang="en-IN"/>
        </a:p>
      </dgm:t>
    </dgm:pt>
    <dgm:pt modelId="{B0BEBA10-443B-4B85-A99A-AD36CAF432C6}" type="sibTrans" cxnId="{420BF148-3894-405C-B032-6F9A0C420D71}">
      <dgm:prSet/>
      <dgm:spPr/>
      <dgm:t>
        <a:bodyPr/>
        <a:lstStyle/>
        <a:p>
          <a:endParaRPr lang="en-IN"/>
        </a:p>
      </dgm:t>
    </dgm:pt>
    <dgm:pt modelId="{3BE851CB-2D4A-4589-B76A-2DD3A1742025}">
      <dgm:prSet phldrT="[Text]" custT="1"/>
      <dgm:spPr/>
      <dgm:t>
        <a:bodyPr/>
        <a:lstStyle/>
        <a:p>
          <a:r>
            <a:rPr lang="en-US" sz="2400" b="1" dirty="0" smtClean="0">
              <a:solidFill>
                <a:schemeClr val="accent2">
                  <a:lumMod val="10000"/>
                </a:schemeClr>
              </a:solidFill>
            </a:rPr>
            <a:t>Classification</a:t>
          </a:r>
          <a:endParaRPr lang="en-IN" sz="2400" b="1" dirty="0">
            <a:solidFill>
              <a:schemeClr val="accent2">
                <a:lumMod val="10000"/>
              </a:schemeClr>
            </a:solidFill>
          </a:endParaRPr>
        </a:p>
      </dgm:t>
    </dgm:pt>
    <dgm:pt modelId="{E847AA46-22D6-46D9-8633-4EF3444B1368}" type="parTrans" cxnId="{394B4332-5DF8-40E3-BF58-920CF08A9237}">
      <dgm:prSet/>
      <dgm:spPr/>
      <dgm:t>
        <a:bodyPr/>
        <a:lstStyle/>
        <a:p>
          <a:endParaRPr lang="en-IN"/>
        </a:p>
      </dgm:t>
    </dgm:pt>
    <dgm:pt modelId="{38419C9D-C44F-42C6-9014-67A54745FE96}" type="sibTrans" cxnId="{394B4332-5DF8-40E3-BF58-920CF08A9237}">
      <dgm:prSet/>
      <dgm:spPr/>
      <dgm:t>
        <a:bodyPr/>
        <a:lstStyle/>
        <a:p>
          <a:endParaRPr lang="en-IN"/>
        </a:p>
      </dgm:t>
    </dgm:pt>
    <dgm:pt modelId="{6FAD211D-2C3E-4DDD-B72E-B6AB755B29FA}" type="pres">
      <dgm:prSet presAssocID="{023FE035-C9A2-4DBB-B019-30C5D9D95C8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5310990B-5124-4BC1-B87B-ACCF2F556446}" type="pres">
      <dgm:prSet presAssocID="{3BE851CB-2D4A-4589-B76A-2DD3A1742025}" presName="boxAndChildren" presStyleCnt="0"/>
      <dgm:spPr/>
    </dgm:pt>
    <dgm:pt modelId="{3DE2F9F7-E78D-44D5-AECC-917ABF9C59A2}" type="pres">
      <dgm:prSet presAssocID="{3BE851CB-2D4A-4589-B76A-2DD3A1742025}" presName="parentTextBox" presStyleLbl="node1" presStyleIdx="0" presStyleCnt="4"/>
      <dgm:spPr/>
      <dgm:t>
        <a:bodyPr/>
        <a:lstStyle/>
        <a:p>
          <a:endParaRPr lang="en-IN"/>
        </a:p>
      </dgm:t>
    </dgm:pt>
    <dgm:pt modelId="{BDACD10C-BA9A-4A74-A0DA-A4AAB58839C5}" type="pres">
      <dgm:prSet presAssocID="{BA9D9C0A-37B0-41AD-B745-1E119DDCDB2F}" presName="sp" presStyleCnt="0"/>
      <dgm:spPr/>
    </dgm:pt>
    <dgm:pt modelId="{B8088782-D76A-4395-AAA8-9C7DAE799D07}" type="pres">
      <dgm:prSet presAssocID="{E6F06347-F10D-45CB-8D9B-4F0AA849507D}" presName="arrowAndChildren" presStyleCnt="0"/>
      <dgm:spPr/>
    </dgm:pt>
    <dgm:pt modelId="{27F130B2-339A-4FA4-AEFB-01217C4E0863}" type="pres">
      <dgm:prSet presAssocID="{E6F06347-F10D-45CB-8D9B-4F0AA849507D}" presName="parentTextArrow" presStyleLbl="node1" presStyleIdx="0" presStyleCnt="4"/>
      <dgm:spPr/>
      <dgm:t>
        <a:bodyPr/>
        <a:lstStyle/>
        <a:p>
          <a:endParaRPr lang="en-IN"/>
        </a:p>
      </dgm:t>
    </dgm:pt>
    <dgm:pt modelId="{F33753CD-3568-49DA-875D-BC5596C7CBF4}" type="pres">
      <dgm:prSet presAssocID="{E6F06347-F10D-45CB-8D9B-4F0AA849507D}" presName="arrow" presStyleLbl="node1" presStyleIdx="1" presStyleCnt="4"/>
      <dgm:spPr/>
      <dgm:t>
        <a:bodyPr/>
        <a:lstStyle/>
        <a:p>
          <a:endParaRPr lang="en-IN"/>
        </a:p>
      </dgm:t>
    </dgm:pt>
    <dgm:pt modelId="{4E5E0417-AE6B-4D63-9D3D-6736A4CA62B6}" type="pres">
      <dgm:prSet presAssocID="{E6F06347-F10D-45CB-8D9B-4F0AA849507D}" presName="descendantArrow" presStyleCnt="0"/>
      <dgm:spPr/>
    </dgm:pt>
    <dgm:pt modelId="{4701460D-FD70-4308-B2D0-21C2434F2F00}" type="pres">
      <dgm:prSet presAssocID="{D1B02CA7-9709-426E-9C0B-EDCC62B6B15B}" presName="childTextArrow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5AF2AA9-8727-4DC8-9090-18BD3A197137}" type="pres">
      <dgm:prSet presAssocID="{56761566-FBE8-4B4D-9B70-C7BEA7D34D3D}" presName="sp" presStyleCnt="0"/>
      <dgm:spPr/>
    </dgm:pt>
    <dgm:pt modelId="{26C113A7-9D2B-48B0-AE83-7782F2F9053C}" type="pres">
      <dgm:prSet presAssocID="{F0529FF3-F20F-4F49-A651-E83087C897FF}" presName="arrowAndChildren" presStyleCnt="0"/>
      <dgm:spPr/>
    </dgm:pt>
    <dgm:pt modelId="{8134AAE7-FE09-4262-B24E-7B0434E76B8A}" type="pres">
      <dgm:prSet presAssocID="{F0529FF3-F20F-4F49-A651-E83087C897FF}" presName="parentTextArrow" presStyleLbl="node1" presStyleIdx="1" presStyleCnt="4"/>
      <dgm:spPr/>
      <dgm:t>
        <a:bodyPr/>
        <a:lstStyle/>
        <a:p>
          <a:endParaRPr lang="en-IN"/>
        </a:p>
      </dgm:t>
    </dgm:pt>
    <dgm:pt modelId="{624EF2CB-75A6-41A3-B614-82DA6FB4060C}" type="pres">
      <dgm:prSet presAssocID="{F0529FF3-F20F-4F49-A651-E83087C897FF}" presName="arrow" presStyleLbl="node1" presStyleIdx="2" presStyleCnt="4" custScaleY="124510"/>
      <dgm:spPr/>
      <dgm:t>
        <a:bodyPr/>
        <a:lstStyle/>
        <a:p>
          <a:endParaRPr lang="en-IN"/>
        </a:p>
      </dgm:t>
    </dgm:pt>
    <dgm:pt modelId="{E36C4FA6-ABBA-4D51-996E-19632E880F24}" type="pres">
      <dgm:prSet presAssocID="{F0529FF3-F20F-4F49-A651-E83087C897FF}" presName="descendantArrow" presStyleCnt="0"/>
      <dgm:spPr/>
    </dgm:pt>
    <dgm:pt modelId="{FD8E193E-2B48-416A-BB84-F3A65A03C762}" type="pres">
      <dgm:prSet presAssocID="{564EB6C4-0BA5-419B-932E-0D08B41ACB29}" presName="childTextArrow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672FB13-3A68-4CDD-8A0E-E32EB91C0A1B}" type="pres">
      <dgm:prSet presAssocID="{ADAF297D-49C9-42A6-8AD6-6263E6F33520}" presName="childTextArrow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E755F22-0A47-4941-B2D1-F430B2DA9017}" type="pres">
      <dgm:prSet presAssocID="{E797DE80-7A92-4F11-BA8A-CFA0EFB5A503}" presName="sp" presStyleCnt="0"/>
      <dgm:spPr/>
    </dgm:pt>
    <dgm:pt modelId="{FDE21D29-0A52-46AF-8876-5B47CC322487}" type="pres">
      <dgm:prSet presAssocID="{133A886B-7CFA-4966-AF0B-B808CE00EC63}" presName="arrowAndChildren" presStyleCnt="0"/>
      <dgm:spPr/>
    </dgm:pt>
    <dgm:pt modelId="{CA1BAB97-F862-459E-B015-20DD4AA01B0D}" type="pres">
      <dgm:prSet presAssocID="{133A886B-7CFA-4966-AF0B-B808CE00EC63}" presName="parentTextArrow" presStyleLbl="node1" presStyleIdx="3" presStyleCnt="4"/>
      <dgm:spPr/>
      <dgm:t>
        <a:bodyPr/>
        <a:lstStyle/>
        <a:p>
          <a:endParaRPr lang="en-IN"/>
        </a:p>
      </dgm:t>
    </dgm:pt>
  </dgm:ptLst>
  <dgm:cxnLst>
    <dgm:cxn modelId="{02233B15-707F-48FE-BAA9-2EFCD379AEF0}" type="presOf" srcId="{F0529FF3-F20F-4F49-A651-E83087C897FF}" destId="{624EF2CB-75A6-41A3-B614-82DA6FB4060C}" srcOrd="1" destOrd="0" presId="urn:microsoft.com/office/officeart/2005/8/layout/process4"/>
    <dgm:cxn modelId="{096CD7EB-E2A4-4139-BABC-844F4EAEA5DC}" type="presOf" srcId="{ADAF297D-49C9-42A6-8AD6-6263E6F33520}" destId="{F672FB13-3A68-4CDD-8A0E-E32EB91C0A1B}" srcOrd="0" destOrd="0" presId="urn:microsoft.com/office/officeart/2005/8/layout/process4"/>
    <dgm:cxn modelId="{420BF148-3894-405C-B032-6F9A0C420D71}" srcId="{E6F06347-F10D-45CB-8D9B-4F0AA849507D}" destId="{D1B02CA7-9709-426E-9C0B-EDCC62B6B15B}" srcOrd="0" destOrd="0" parTransId="{359F3707-8EF8-4AD2-8E97-CE1F0091C271}" sibTransId="{B0BEBA10-443B-4B85-A99A-AD36CAF432C6}"/>
    <dgm:cxn modelId="{6CBB08F3-86AA-41D9-A421-2C6F6F30216B}" srcId="{023FE035-C9A2-4DBB-B019-30C5D9D95C88}" destId="{F0529FF3-F20F-4F49-A651-E83087C897FF}" srcOrd="1" destOrd="0" parTransId="{892D5A06-023D-4DB6-94E4-F87A9557F7F5}" sibTransId="{56761566-FBE8-4B4D-9B70-C7BEA7D34D3D}"/>
    <dgm:cxn modelId="{AAC4D763-288E-49B4-AEBD-E5B35B33B63A}" type="presOf" srcId="{E6F06347-F10D-45CB-8D9B-4F0AA849507D}" destId="{F33753CD-3568-49DA-875D-BC5596C7CBF4}" srcOrd="1" destOrd="0" presId="urn:microsoft.com/office/officeart/2005/8/layout/process4"/>
    <dgm:cxn modelId="{1343D18D-FEBB-425D-8400-ACDA12E90C4F}" srcId="{023FE035-C9A2-4DBB-B019-30C5D9D95C88}" destId="{133A886B-7CFA-4966-AF0B-B808CE00EC63}" srcOrd="0" destOrd="0" parTransId="{C10AC5D3-C8B7-4826-A9C6-EC8F562312E7}" sibTransId="{E797DE80-7A92-4F11-BA8A-CFA0EFB5A503}"/>
    <dgm:cxn modelId="{D5053887-4B66-499D-9DEB-77F8F14D6A12}" type="presOf" srcId="{564EB6C4-0BA5-419B-932E-0D08B41ACB29}" destId="{FD8E193E-2B48-416A-BB84-F3A65A03C762}" srcOrd="0" destOrd="0" presId="urn:microsoft.com/office/officeart/2005/8/layout/process4"/>
    <dgm:cxn modelId="{B503E60B-72A3-4562-9C5D-2998D77AC0BF}" srcId="{F0529FF3-F20F-4F49-A651-E83087C897FF}" destId="{564EB6C4-0BA5-419B-932E-0D08B41ACB29}" srcOrd="0" destOrd="0" parTransId="{9BC7F74C-586D-4CD5-8F55-57FA8D22AF02}" sibTransId="{95888977-B192-4018-B52D-BC2DDB2A2745}"/>
    <dgm:cxn modelId="{3C83CBF1-6E12-4690-BBC5-DD4A954BD414}" type="presOf" srcId="{3BE851CB-2D4A-4589-B76A-2DD3A1742025}" destId="{3DE2F9F7-E78D-44D5-AECC-917ABF9C59A2}" srcOrd="0" destOrd="0" presId="urn:microsoft.com/office/officeart/2005/8/layout/process4"/>
    <dgm:cxn modelId="{38755725-972C-4DCF-A739-8603650717A2}" srcId="{F0529FF3-F20F-4F49-A651-E83087C897FF}" destId="{ADAF297D-49C9-42A6-8AD6-6263E6F33520}" srcOrd="1" destOrd="0" parTransId="{CDC7D917-283D-4810-8443-5B3F2F76417A}" sibTransId="{ED05AAB1-0CAB-4834-BFEF-F1593813F59A}"/>
    <dgm:cxn modelId="{3E5279A2-E700-414F-9F09-41D1684F6C7C}" srcId="{023FE035-C9A2-4DBB-B019-30C5D9D95C88}" destId="{E6F06347-F10D-45CB-8D9B-4F0AA849507D}" srcOrd="2" destOrd="0" parTransId="{FDF7749C-5E4F-4156-8D48-8E658E95726A}" sibTransId="{BA9D9C0A-37B0-41AD-B745-1E119DDCDB2F}"/>
    <dgm:cxn modelId="{394B4332-5DF8-40E3-BF58-920CF08A9237}" srcId="{023FE035-C9A2-4DBB-B019-30C5D9D95C88}" destId="{3BE851CB-2D4A-4589-B76A-2DD3A1742025}" srcOrd="3" destOrd="0" parTransId="{E847AA46-22D6-46D9-8633-4EF3444B1368}" sibTransId="{38419C9D-C44F-42C6-9014-67A54745FE96}"/>
    <dgm:cxn modelId="{2ED91BA3-C6F4-4DED-BD7B-1AE654CDAD28}" type="presOf" srcId="{D1B02CA7-9709-426E-9C0B-EDCC62B6B15B}" destId="{4701460D-FD70-4308-B2D0-21C2434F2F00}" srcOrd="0" destOrd="0" presId="urn:microsoft.com/office/officeart/2005/8/layout/process4"/>
    <dgm:cxn modelId="{5F3CB9D8-890D-43A3-9561-787B48192244}" type="presOf" srcId="{E6F06347-F10D-45CB-8D9B-4F0AA849507D}" destId="{27F130B2-339A-4FA4-AEFB-01217C4E0863}" srcOrd="0" destOrd="0" presId="urn:microsoft.com/office/officeart/2005/8/layout/process4"/>
    <dgm:cxn modelId="{BCF63EDC-758B-4C40-8ECA-61577E970FEE}" type="presOf" srcId="{133A886B-7CFA-4966-AF0B-B808CE00EC63}" destId="{CA1BAB97-F862-459E-B015-20DD4AA01B0D}" srcOrd="0" destOrd="0" presId="urn:microsoft.com/office/officeart/2005/8/layout/process4"/>
    <dgm:cxn modelId="{62BF0169-444C-4403-B42D-D25181A32514}" type="presOf" srcId="{F0529FF3-F20F-4F49-A651-E83087C897FF}" destId="{8134AAE7-FE09-4262-B24E-7B0434E76B8A}" srcOrd="0" destOrd="0" presId="urn:microsoft.com/office/officeart/2005/8/layout/process4"/>
    <dgm:cxn modelId="{3164762F-3A4B-4375-8F89-3FA0D396BE98}" type="presOf" srcId="{023FE035-C9A2-4DBB-B019-30C5D9D95C88}" destId="{6FAD211D-2C3E-4DDD-B72E-B6AB755B29FA}" srcOrd="0" destOrd="0" presId="urn:microsoft.com/office/officeart/2005/8/layout/process4"/>
    <dgm:cxn modelId="{4FF7122E-DB2B-4028-9D64-8CFF87EF22AB}" type="presParOf" srcId="{6FAD211D-2C3E-4DDD-B72E-B6AB755B29FA}" destId="{5310990B-5124-4BC1-B87B-ACCF2F556446}" srcOrd="0" destOrd="0" presId="urn:microsoft.com/office/officeart/2005/8/layout/process4"/>
    <dgm:cxn modelId="{C858CC98-987F-4D17-9E04-43C27959B406}" type="presParOf" srcId="{5310990B-5124-4BC1-B87B-ACCF2F556446}" destId="{3DE2F9F7-E78D-44D5-AECC-917ABF9C59A2}" srcOrd="0" destOrd="0" presId="urn:microsoft.com/office/officeart/2005/8/layout/process4"/>
    <dgm:cxn modelId="{AA59669E-B4A7-4009-B5AD-EE7FA579B4A9}" type="presParOf" srcId="{6FAD211D-2C3E-4DDD-B72E-B6AB755B29FA}" destId="{BDACD10C-BA9A-4A74-A0DA-A4AAB58839C5}" srcOrd="1" destOrd="0" presId="urn:microsoft.com/office/officeart/2005/8/layout/process4"/>
    <dgm:cxn modelId="{C0C0E6B9-DBA0-4D56-88EF-AF905DB84F66}" type="presParOf" srcId="{6FAD211D-2C3E-4DDD-B72E-B6AB755B29FA}" destId="{B8088782-D76A-4395-AAA8-9C7DAE799D07}" srcOrd="2" destOrd="0" presId="urn:microsoft.com/office/officeart/2005/8/layout/process4"/>
    <dgm:cxn modelId="{75F8216C-9C48-4EAF-A9FB-0079A0D1744E}" type="presParOf" srcId="{B8088782-D76A-4395-AAA8-9C7DAE799D07}" destId="{27F130B2-339A-4FA4-AEFB-01217C4E0863}" srcOrd="0" destOrd="0" presId="urn:microsoft.com/office/officeart/2005/8/layout/process4"/>
    <dgm:cxn modelId="{13D423E9-69EF-4216-8C1A-B18F0517F25A}" type="presParOf" srcId="{B8088782-D76A-4395-AAA8-9C7DAE799D07}" destId="{F33753CD-3568-49DA-875D-BC5596C7CBF4}" srcOrd="1" destOrd="0" presId="urn:microsoft.com/office/officeart/2005/8/layout/process4"/>
    <dgm:cxn modelId="{BAD74D3E-857E-40A1-97D7-CE8BAAC6EAE5}" type="presParOf" srcId="{B8088782-D76A-4395-AAA8-9C7DAE799D07}" destId="{4E5E0417-AE6B-4D63-9D3D-6736A4CA62B6}" srcOrd="2" destOrd="0" presId="urn:microsoft.com/office/officeart/2005/8/layout/process4"/>
    <dgm:cxn modelId="{0202A5CC-4A32-472C-8548-131EB6085F55}" type="presParOf" srcId="{4E5E0417-AE6B-4D63-9D3D-6736A4CA62B6}" destId="{4701460D-FD70-4308-B2D0-21C2434F2F00}" srcOrd="0" destOrd="0" presId="urn:microsoft.com/office/officeart/2005/8/layout/process4"/>
    <dgm:cxn modelId="{E82DA514-68B0-4B53-98A0-AC15427BE4F8}" type="presParOf" srcId="{6FAD211D-2C3E-4DDD-B72E-B6AB755B29FA}" destId="{F5AF2AA9-8727-4DC8-9090-18BD3A197137}" srcOrd="3" destOrd="0" presId="urn:microsoft.com/office/officeart/2005/8/layout/process4"/>
    <dgm:cxn modelId="{936891DA-2F51-4F5B-AD3D-1B2A8B307073}" type="presParOf" srcId="{6FAD211D-2C3E-4DDD-B72E-B6AB755B29FA}" destId="{26C113A7-9D2B-48B0-AE83-7782F2F9053C}" srcOrd="4" destOrd="0" presId="urn:microsoft.com/office/officeart/2005/8/layout/process4"/>
    <dgm:cxn modelId="{B5B19403-4984-4918-8EDC-7E3523040E73}" type="presParOf" srcId="{26C113A7-9D2B-48B0-AE83-7782F2F9053C}" destId="{8134AAE7-FE09-4262-B24E-7B0434E76B8A}" srcOrd="0" destOrd="0" presId="urn:microsoft.com/office/officeart/2005/8/layout/process4"/>
    <dgm:cxn modelId="{C6ADA78C-97AB-4160-8533-C0B15006A8C6}" type="presParOf" srcId="{26C113A7-9D2B-48B0-AE83-7782F2F9053C}" destId="{624EF2CB-75A6-41A3-B614-82DA6FB4060C}" srcOrd="1" destOrd="0" presId="urn:microsoft.com/office/officeart/2005/8/layout/process4"/>
    <dgm:cxn modelId="{12180259-9E5C-44B7-87EF-2328A5F98CFF}" type="presParOf" srcId="{26C113A7-9D2B-48B0-AE83-7782F2F9053C}" destId="{E36C4FA6-ABBA-4D51-996E-19632E880F24}" srcOrd="2" destOrd="0" presId="urn:microsoft.com/office/officeart/2005/8/layout/process4"/>
    <dgm:cxn modelId="{9F334DC8-F530-4E70-9C3E-32020FE8CF6A}" type="presParOf" srcId="{E36C4FA6-ABBA-4D51-996E-19632E880F24}" destId="{FD8E193E-2B48-416A-BB84-F3A65A03C762}" srcOrd="0" destOrd="0" presId="urn:microsoft.com/office/officeart/2005/8/layout/process4"/>
    <dgm:cxn modelId="{C53A6EC1-6EE0-4DFA-9E0F-9C5CDB169808}" type="presParOf" srcId="{E36C4FA6-ABBA-4D51-996E-19632E880F24}" destId="{F672FB13-3A68-4CDD-8A0E-E32EB91C0A1B}" srcOrd="1" destOrd="0" presId="urn:microsoft.com/office/officeart/2005/8/layout/process4"/>
    <dgm:cxn modelId="{61FC21EA-7AB2-4FD2-9EC6-9B2411CAC66E}" type="presParOf" srcId="{6FAD211D-2C3E-4DDD-B72E-B6AB755B29FA}" destId="{0E755F22-0A47-4941-B2D1-F430B2DA9017}" srcOrd="5" destOrd="0" presId="urn:microsoft.com/office/officeart/2005/8/layout/process4"/>
    <dgm:cxn modelId="{33881C1A-B365-4048-8842-86504103EDC7}" type="presParOf" srcId="{6FAD211D-2C3E-4DDD-B72E-B6AB755B29FA}" destId="{FDE21D29-0A52-46AF-8876-5B47CC322487}" srcOrd="6" destOrd="0" presId="urn:microsoft.com/office/officeart/2005/8/layout/process4"/>
    <dgm:cxn modelId="{DE079B0B-7E63-4152-B13E-B3751CF04F14}" type="presParOf" srcId="{FDE21D29-0A52-46AF-8876-5B47CC322487}" destId="{CA1BAB97-F862-459E-B015-20DD4AA01B0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58DFA9C-BA1C-4932-BE03-9F29BD9AE1B3}">
      <dsp:nvSpPr>
        <dsp:cNvPr id="0" name=""/>
        <dsp:cNvSpPr/>
      </dsp:nvSpPr>
      <dsp:spPr>
        <a:xfrm>
          <a:off x="3246120" y="0"/>
          <a:ext cx="4869180" cy="4064000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24 </a:t>
          </a:r>
          <a:r>
            <a:rPr lang="en-US" sz="3600" kern="1200" dirty="0" err="1" smtClean="0"/>
            <a:t>genuines</a:t>
          </a:r>
          <a:endParaRPr lang="en-IN" sz="36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32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24 forgeries</a:t>
          </a:r>
          <a:endParaRPr lang="en-IN" sz="3600" kern="1200" dirty="0"/>
        </a:p>
      </dsp:txBody>
      <dsp:txXfrm>
        <a:off x="3246120" y="0"/>
        <a:ext cx="4869180" cy="4064000"/>
      </dsp:txXfrm>
    </dsp:sp>
    <dsp:sp modelId="{0EF54C53-FC52-4860-B5DC-CE0C6B5AC8C2}">
      <dsp:nvSpPr>
        <dsp:cNvPr id="0" name=""/>
        <dsp:cNvSpPr/>
      </dsp:nvSpPr>
      <dsp:spPr>
        <a:xfrm>
          <a:off x="0" y="0"/>
          <a:ext cx="3246120" cy="406400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120015" rIns="240030" bIns="120015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300" kern="1200" dirty="0" smtClean="0"/>
            <a:t>55 writers</a:t>
          </a:r>
          <a:endParaRPr lang="en-IN" sz="6300" kern="1200" dirty="0"/>
        </a:p>
      </dsp:txBody>
      <dsp:txXfrm>
        <a:off x="0" y="0"/>
        <a:ext cx="3246120" cy="406400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DE2F9F7-E78D-44D5-AECC-917ABF9C59A2}">
      <dsp:nvSpPr>
        <dsp:cNvPr id="0" name=""/>
        <dsp:cNvSpPr/>
      </dsp:nvSpPr>
      <dsp:spPr>
        <a:xfrm>
          <a:off x="0" y="4065126"/>
          <a:ext cx="7937500" cy="821283"/>
        </a:xfrm>
        <a:prstGeom prst="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accent2">
                  <a:lumMod val="10000"/>
                </a:schemeClr>
              </a:solidFill>
            </a:rPr>
            <a:t>Classification</a:t>
          </a:r>
          <a:endParaRPr lang="en-IN" sz="2400" b="1" kern="1200" dirty="0">
            <a:solidFill>
              <a:schemeClr val="accent2">
                <a:lumMod val="10000"/>
              </a:schemeClr>
            </a:solidFill>
          </a:endParaRPr>
        </a:p>
      </dsp:txBody>
      <dsp:txXfrm>
        <a:off x="0" y="4065126"/>
        <a:ext cx="7937500" cy="821283"/>
      </dsp:txXfrm>
    </dsp:sp>
    <dsp:sp modelId="{F33753CD-3568-49DA-875D-BC5596C7CBF4}">
      <dsp:nvSpPr>
        <dsp:cNvPr id="0" name=""/>
        <dsp:cNvSpPr/>
      </dsp:nvSpPr>
      <dsp:spPr>
        <a:xfrm rot="10800000">
          <a:off x="0" y="2814312"/>
          <a:ext cx="7937500" cy="1263133"/>
        </a:xfrm>
        <a:prstGeom prst="upArrowCallout">
          <a:avLst/>
        </a:prstGeom>
        <a:solidFill>
          <a:schemeClr val="accent2">
            <a:shade val="50000"/>
            <a:hueOff val="10656"/>
            <a:satOff val="12699"/>
            <a:lumOff val="166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accent2">
                  <a:lumMod val="10000"/>
                </a:schemeClr>
              </a:solidFill>
            </a:rPr>
            <a:t>Feature Extraction</a:t>
          </a:r>
          <a:endParaRPr lang="en-IN" sz="2000" b="1" kern="1200" dirty="0">
            <a:solidFill>
              <a:schemeClr val="accent2">
                <a:lumMod val="10000"/>
              </a:schemeClr>
            </a:solidFill>
          </a:endParaRPr>
        </a:p>
      </dsp:txBody>
      <dsp:txXfrm>
        <a:off x="0" y="2814312"/>
        <a:ext cx="7937500" cy="443359"/>
      </dsp:txXfrm>
    </dsp:sp>
    <dsp:sp modelId="{4701460D-FD70-4308-B2D0-21C2434F2F00}">
      <dsp:nvSpPr>
        <dsp:cNvPr id="0" name=""/>
        <dsp:cNvSpPr/>
      </dsp:nvSpPr>
      <dsp:spPr>
        <a:xfrm>
          <a:off x="0" y="3257672"/>
          <a:ext cx="7937500" cy="377676"/>
        </a:xfrm>
        <a:prstGeom prst="rect">
          <a:avLst/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11 Macro Features</a:t>
          </a:r>
          <a:endParaRPr lang="en-IN" sz="1400" kern="1200" dirty="0"/>
        </a:p>
      </dsp:txBody>
      <dsp:txXfrm>
        <a:off x="0" y="3257672"/>
        <a:ext cx="7937500" cy="377676"/>
      </dsp:txXfrm>
    </dsp:sp>
    <dsp:sp modelId="{624EF2CB-75A6-41A3-B614-82DA6FB4060C}">
      <dsp:nvSpPr>
        <dsp:cNvPr id="0" name=""/>
        <dsp:cNvSpPr/>
      </dsp:nvSpPr>
      <dsp:spPr>
        <a:xfrm rot="10800000">
          <a:off x="0" y="1253904"/>
          <a:ext cx="7937500" cy="1572727"/>
        </a:xfrm>
        <a:prstGeom prst="upArrowCallout">
          <a:avLst/>
        </a:prstGeom>
        <a:solidFill>
          <a:schemeClr val="accent2">
            <a:shade val="50000"/>
            <a:hueOff val="21312"/>
            <a:satOff val="25398"/>
            <a:lumOff val="333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accent2">
                  <a:lumMod val="10000"/>
                </a:schemeClr>
              </a:solidFill>
            </a:rPr>
            <a:t>Preprocessing</a:t>
          </a:r>
          <a:endParaRPr lang="en-IN" sz="1900" b="1" kern="1200" dirty="0">
            <a:solidFill>
              <a:schemeClr val="accent2">
                <a:lumMod val="10000"/>
              </a:schemeClr>
            </a:solidFill>
          </a:endParaRPr>
        </a:p>
      </dsp:txBody>
      <dsp:txXfrm>
        <a:off x="0" y="1253904"/>
        <a:ext cx="7937500" cy="552027"/>
      </dsp:txXfrm>
    </dsp:sp>
    <dsp:sp modelId="{FD8E193E-2B48-416A-BB84-F3A65A03C762}">
      <dsp:nvSpPr>
        <dsp:cNvPr id="0" name=""/>
        <dsp:cNvSpPr/>
      </dsp:nvSpPr>
      <dsp:spPr>
        <a:xfrm>
          <a:off x="0" y="1852061"/>
          <a:ext cx="3968749" cy="377676"/>
        </a:xfrm>
        <a:prstGeom prst="rect">
          <a:avLst/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Binarization</a:t>
          </a:r>
          <a:endParaRPr lang="en-US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OTSU </a:t>
          </a:r>
          <a:r>
            <a:rPr lang="en-US" sz="1400" kern="1200" dirty="0" err="1" smtClean="0"/>
            <a:t>Thresholding</a:t>
          </a:r>
          <a:endParaRPr lang="en-IN" sz="1400" kern="1200" dirty="0"/>
        </a:p>
      </dsp:txBody>
      <dsp:txXfrm>
        <a:off x="0" y="1852061"/>
        <a:ext cx="3968749" cy="377676"/>
      </dsp:txXfrm>
    </dsp:sp>
    <dsp:sp modelId="{F672FB13-3A68-4CDD-8A0E-E32EB91C0A1B}">
      <dsp:nvSpPr>
        <dsp:cNvPr id="0" name=""/>
        <dsp:cNvSpPr/>
      </dsp:nvSpPr>
      <dsp:spPr>
        <a:xfrm>
          <a:off x="3968750" y="1852061"/>
          <a:ext cx="3968749" cy="377676"/>
        </a:xfrm>
        <a:prstGeom prst="rect">
          <a:avLst/>
        </a:prstGeom>
        <a:solidFill>
          <a:schemeClr val="accent2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Bounding Box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Scaling</a:t>
          </a:r>
          <a:endParaRPr lang="en-IN" sz="1400" kern="1200" dirty="0"/>
        </a:p>
      </dsp:txBody>
      <dsp:txXfrm>
        <a:off x="3968750" y="1852061"/>
        <a:ext cx="3968749" cy="377676"/>
      </dsp:txXfrm>
    </dsp:sp>
    <dsp:sp modelId="{CA1BAB97-F862-459E-B015-20DD4AA01B0D}">
      <dsp:nvSpPr>
        <dsp:cNvPr id="0" name=""/>
        <dsp:cNvSpPr/>
      </dsp:nvSpPr>
      <dsp:spPr>
        <a:xfrm rot="10800000">
          <a:off x="0" y="3089"/>
          <a:ext cx="7937500" cy="1263133"/>
        </a:xfrm>
        <a:prstGeom prst="upArrowCallout">
          <a:avLst/>
        </a:prstGeom>
        <a:solidFill>
          <a:schemeClr val="accent2">
            <a:shade val="50000"/>
            <a:hueOff val="10656"/>
            <a:satOff val="12699"/>
            <a:lumOff val="166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solidFill>
                <a:schemeClr val="accent2">
                  <a:lumMod val="10000"/>
                </a:schemeClr>
              </a:solidFill>
            </a:rPr>
            <a:t>Raw Images</a:t>
          </a:r>
          <a:endParaRPr lang="en-IN" sz="1900" b="1" kern="1200" dirty="0">
            <a:solidFill>
              <a:schemeClr val="accent2">
                <a:lumMod val="10000"/>
              </a:schemeClr>
            </a:solidFill>
          </a:endParaRPr>
        </a:p>
      </dsp:txBody>
      <dsp:txXfrm rot="10800000">
        <a:off x="0" y="3089"/>
        <a:ext cx="7937500" cy="1263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38" tIns="46369" rIns="92738" bIns="46369" numCol="1" anchor="t" anchorCtr="0" compatLnSpc="1">
            <a:prstTxWarp prst="textNoShape">
              <a:avLst/>
            </a:prstTxWarp>
          </a:bodyPr>
          <a:lstStyle>
            <a:lvl1pPr algn="l" defTabSz="927100">
              <a:defRPr sz="1200"/>
            </a:lvl1pPr>
          </a:lstStyle>
          <a:p>
            <a:endParaRPr lang="en-IN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7000" y="0"/>
            <a:ext cx="30099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38" tIns="46369" rIns="92738" bIns="46369" numCol="1" anchor="t" anchorCtr="0" compatLnSpc="1">
            <a:prstTxWarp prst="textNoShape">
              <a:avLst/>
            </a:prstTxWarp>
          </a:bodyPr>
          <a:lstStyle>
            <a:lvl1pPr algn="r" defTabSz="927100">
              <a:defRPr sz="1200"/>
            </a:lvl1pPr>
          </a:lstStyle>
          <a:p>
            <a:endParaRPr lang="en-IN"/>
          </a:p>
        </p:txBody>
      </p:sp>
      <p:sp>
        <p:nvSpPr>
          <p:cNvPr id="809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25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09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5513" y="4410075"/>
            <a:ext cx="50958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38" tIns="46369" rIns="92738" bIns="463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IN" smtClean="0"/>
              <a:t>Click to edit Master text styles</a:t>
            </a:r>
          </a:p>
          <a:p>
            <a:pPr lvl="1"/>
            <a:r>
              <a:rPr lang="en-IN" smtClean="0"/>
              <a:t>Second level</a:t>
            </a:r>
          </a:p>
          <a:p>
            <a:pPr lvl="2"/>
            <a:r>
              <a:rPr lang="en-IN" smtClean="0"/>
              <a:t>Third level</a:t>
            </a:r>
          </a:p>
          <a:p>
            <a:pPr lvl="3"/>
            <a:r>
              <a:rPr lang="en-IN" smtClean="0"/>
              <a:t>Fourth level</a:t>
            </a:r>
          </a:p>
          <a:p>
            <a:pPr lvl="4"/>
            <a:r>
              <a:rPr lang="en-IN" smtClean="0"/>
              <a:t>Fifth level</a:t>
            </a:r>
          </a:p>
        </p:txBody>
      </p:sp>
      <p:sp>
        <p:nvSpPr>
          <p:cNvPr id="809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099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38" tIns="46369" rIns="92738" bIns="46369" numCol="1" anchor="b" anchorCtr="0" compatLnSpc="1">
            <a:prstTxWarp prst="textNoShape">
              <a:avLst/>
            </a:prstTxWarp>
          </a:bodyPr>
          <a:lstStyle>
            <a:lvl1pPr algn="l" defTabSz="927100">
              <a:defRPr sz="1200"/>
            </a:lvl1pPr>
          </a:lstStyle>
          <a:p>
            <a:endParaRPr lang="en-IN"/>
          </a:p>
        </p:txBody>
      </p:sp>
      <p:sp>
        <p:nvSpPr>
          <p:cNvPr id="809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7000" y="8820150"/>
            <a:ext cx="30099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38" tIns="46369" rIns="92738" bIns="46369" numCol="1" anchor="b" anchorCtr="0" compatLnSpc="1">
            <a:prstTxWarp prst="textNoShape">
              <a:avLst/>
            </a:prstTxWarp>
          </a:bodyPr>
          <a:lstStyle>
            <a:lvl1pPr algn="r" defTabSz="927100">
              <a:defRPr sz="1200"/>
            </a:lvl1pPr>
          </a:lstStyle>
          <a:p>
            <a:fld id="{7E33B776-3B26-45E7-8DBA-503810EDB642}" type="slidenum">
              <a:rPr lang="en-IN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38503C-B571-4D04-A757-47E487223EEE}" type="slidenum">
              <a:rPr lang="en-IN"/>
              <a:pPr/>
              <a:t>2</a:t>
            </a:fld>
            <a:endParaRPr lang="en-IN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Insert a map of your country.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9F38A-557B-4F14-A1F0-7D96C67E7157}" type="slidenum">
              <a:rPr lang="en-IN"/>
              <a:pPr/>
              <a:t>12</a:t>
            </a:fld>
            <a:endParaRPr lang="en-IN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IN" sz="2400"/>
              <a:t>Insert a picture illustrating a season in your country.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9F38A-557B-4F14-A1F0-7D96C67E7157}" type="slidenum">
              <a:rPr lang="en-IN"/>
              <a:pPr/>
              <a:t>19</a:t>
            </a:fld>
            <a:endParaRPr lang="en-IN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IN" sz="2400"/>
              <a:t>Insert a picture illustrating a season in your country.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9F38A-557B-4F14-A1F0-7D96C67E7157}" type="slidenum">
              <a:rPr lang="en-IN"/>
              <a:pPr/>
              <a:t>20</a:t>
            </a:fld>
            <a:endParaRPr lang="en-IN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IN" sz="2400"/>
              <a:t>Insert a picture illustrating a season in your country.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9F38A-557B-4F14-A1F0-7D96C67E7157}" type="slidenum">
              <a:rPr lang="en-IN"/>
              <a:pPr/>
              <a:t>21</a:t>
            </a:fld>
            <a:endParaRPr lang="en-IN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IN" sz="2400"/>
              <a:t>Insert a picture illustrating a season in your country.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Clustering and Boosting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3B776-3B26-45E7-8DBA-503810EDB642}" type="slidenum">
              <a:rPr lang="en-IN" smtClean="0"/>
              <a:pPr/>
              <a:t>22</a:t>
            </a:fld>
            <a:endParaRPr lang="en-I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9F38A-557B-4F14-A1F0-7D96C67E7157}" type="slidenum">
              <a:rPr lang="en-IN"/>
              <a:pPr/>
              <a:t>23</a:t>
            </a:fld>
            <a:endParaRPr lang="en-IN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IN" sz="2400"/>
              <a:t>Insert a picture illustrating a season in your country.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9F38A-557B-4F14-A1F0-7D96C67E7157}" type="slidenum">
              <a:rPr lang="en-IN"/>
              <a:pPr/>
              <a:t>24</a:t>
            </a:fld>
            <a:endParaRPr lang="en-IN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kumimoji="0" lang="en-IN" sz="24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9F38A-557B-4F14-A1F0-7D96C67E7157}" type="slidenum">
              <a:rPr lang="en-IN"/>
              <a:pPr/>
              <a:t>28</a:t>
            </a:fld>
            <a:endParaRPr lang="en-IN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IN" sz="2400"/>
              <a:t>Insert a picture illustrating a season in your country.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38503C-B571-4D04-A757-47E487223EEE}" type="slidenum">
              <a:rPr lang="en-IN"/>
              <a:pPr/>
              <a:t>3</a:t>
            </a:fld>
            <a:endParaRPr lang="en-IN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Insert a map of your country.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38503C-B571-4D04-A757-47E487223EEE}" type="slidenum">
              <a:rPr lang="en-IN"/>
              <a:pPr/>
              <a:t>4</a:t>
            </a:fld>
            <a:endParaRPr lang="en-IN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Insert a map of your country.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38503C-B571-4D04-A757-47E487223EEE}" type="slidenum">
              <a:rPr lang="en-IN"/>
              <a:pPr/>
              <a:t>5</a:t>
            </a:fld>
            <a:endParaRPr lang="en-IN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Insert a map of your country.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38503C-B571-4D04-A757-47E487223EEE}" type="slidenum">
              <a:rPr lang="en-IN"/>
              <a:pPr/>
              <a:t>6</a:t>
            </a:fld>
            <a:endParaRPr lang="en-IN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Insert a map of your country.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38503C-B571-4D04-A757-47E487223EEE}" type="slidenum">
              <a:rPr lang="en-IN"/>
              <a:pPr/>
              <a:t>7</a:t>
            </a:fld>
            <a:endParaRPr lang="en-IN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Insert a map of your country.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38503C-B571-4D04-A757-47E487223EEE}" type="slidenum">
              <a:rPr lang="en-IN"/>
              <a:pPr/>
              <a:t>8</a:t>
            </a:fld>
            <a:endParaRPr lang="en-IN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Insert a map of your country.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38503C-B571-4D04-A757-47E487223EEE}" type="slidenum">
              <a:rPr lang="en-IN"/>
              <a:pPr/>
              <a:t>10</a:t>
            </a:fld>
            <a:endParaRPr lang="en-IN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Insert a map of your country.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844F35-5843-4ADE-9332-0B2D43693EFB}" type="slidenum">
              <a:rPr lang="en-IN"/>
              <a:pPr/>
              <a:t>11</a:t>
            </a:fld>
            <a:endParaRPr lang="en-IN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57" name="Picture 177" descr="csk_biorep_page1IMAG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6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68538" y="3176588"/>
            <a:ext cx="6459537" cy="2074862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296863"/>
            <a:ext cx="5629275" cy="136842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6254" name="Rectangle 17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46255" name="Rectangle 17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46256" name="Rectangle 17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02D3D034-BBEB-4479-8B01-167DA7434B3C}" type="slidenum">
              <a:rPr lang="en-IN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57EBBC-7D97-4B3F-9F54-03A569CC537F}" type="slidenum">
              <a:rPr lang="en-IN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38975" y="225425"/>
            <a:ext cx="1709738" cy="59753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8175" y="225425"/>
            <a:ext cx="4978400" cy="59753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FDFEEF-8C61-4B40-BE0D-9A9383E9342E}" type="slidenum">
              <a:rPr lang="en-IN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175" y="225425"/>
            <a:ext cx="6840538" cy="10080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08175" y="1449388"/>
            <a:ext cx="3343275" cy="47513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403850" y="1449388"/>
            <a:ext cx="3344863" cy="4751387"/>
          </a:xfrm>
        </p:spPr>
        <p:txBody>
          <a:bodyPr/>
          <a:lstStyle/>
          <a:p>
            <a:r>
              <a:rPr lang="en-US" smtClean="0"/>
              <a:t>Click icon to add clip art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31800" y="6308725"/>
            <a:ext cx="1838325" cy="349250"/>
          </a:xfrm>
        </p:spPr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76488" y="6308725"/>
            <a:ext cx="4314825" cy="349250"/>
          </a:xfrm>
        </p:spPr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43713" y="6308725"/>
            <a:ext cx="1905000" cy="349250"/>
          </a:xfrm>
        </p:spPr>
        <p:txBody>
          <a:bodyPr/>
          <a:lstStyle>
            <a:lvl1pPr>
              <a:defRPr/>
            </a:lvl1pPr>
          </a:lstStyle>
          <a:p>
            <a:fld id="{53BE9E43-07C6-46CB-B450-0C0012F70383}" type="slidenum">
              <a:rPr lang="en-IN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175" y="225425"/>
            <a:ext cx="6840538" cy="10080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08175" y="1449388"/>
            <a:ext cx="6840538" cy="229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08175" y="3900488"/>
            <a:ext cx="6840538" cy="23002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31800" y="6308725"/>
            <a:ext cx="1838325" cy="349250"/>
          </a:xfrm>
        </p:spPr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76488" y="6308725"/>
            <a:ext cx="4314825" cy="349250"/>
          </a:xfrm>
        </p:spPr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43713" y="6308725"/>
            <a:ext cx="1905000" cy="349250"/>
          </a:xfrm>
        </p:spPr>
        <p:txBody>
          <a:bodyPr/>
          <a:lstStyle>
            <a:lvl1pPr>
              <a:defRPr/>
            </a:lvl1pPr>
          </a:lstStyle>
          <a:p>
            <a:fld id="{6187C355-18D5-418D-81E6-99DACC6388BA}" type="slidenum">
              <a:rPr lang="en-IN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F53393-8F4D-45ED-AE1D-31DF7F51A039}" type="slidenum">
              <a:rPr lang="en-IN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6EEAEB-51FB-440A-BC98-6D60BBD7BEB8}" type="slidenum">
              <a:rPr lang="en-IN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8175" y="1449388"/>
            <a:ext cx="3343275" cy="4751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3850" y="1449388"/>
            <a:ext cx="3344863" cy="4751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0DCED1-2F50-4B24-AF66-C868EC8F8670}" type="slidenum">
              <a:rPr lang="en-IN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85A7C0-5052-4397-8CF2-C4758B68A328}" type="slidenum">
              <a:rPr lang="en-IN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007845-9A34-40D8-B3BA-977DDF67EAFE}" type="slidenum">
              <a:rPr lang="en-IN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5E2CEB-3002-43C8-B5A2-A7E4B18FAAD7}" type="slidenum">
              <a:rPr lang="en-IN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E9454-620F-491C-802C-EFE1785963E3}" type="slidenum">
              <a:rPr lang="en-IN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93B5A4-F043-4B98-A16D-B6D0BB8C00A6}" type="slidenum">
              <a:rPr lang="en-IN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94" name="Picture 166" descr="csk_biorep_page2IMAGE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225425"/>
            <a:ext cx="6840538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IN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449388"/>
            <a:ext cx="6840538" cy="475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0" y="6308725"/>
            <a:ext cx="183832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900"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76488" y="6308725"/>
            <a:ext cx="431482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900"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43713" y="6308725"/>
            <a:ext cx="19050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latin typeface="+mn-lt"/>
              </a:defRPr>
            </a:lvl1pPr>
          </a:lstStyle>
          <a:p>
            <a:fld id="{F60E3456-22E9-4D30-8C37-E3D4E89C0A2F}" type="slidenum">
              <a:rPr lang="en-IN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entury Gothic" pitchFamily="34" charset="0"/>
          <a:cs typeface="Times New Roman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entury Gothic" pitchFamily="34" charset="0"/>
          <a:cs typeface="Times New Roman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entury Gothic" pitchFamily="34" charset="0"/>
          <a:cs typeface="Times New Roman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entury Gothic" pitchFamily="34" charset="0"/>
          <a:cs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entury Gothic" pitchFamily="34" charset="0"/>
          <a:cs typeface="Times New Roman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entury Gothic" pitchFamily="34" charset="0"/>
          <a:cs typeface="Times New Roman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entury Gothic" pitchFamily="34" charset="0"/>
          <a:cs typeface="Times New Roman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entury Gothic" pitchFamily="34" charset="0"/>
          <a:cs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2000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2000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2000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20000"/>
        </a:spcAft>
        <a:buClr>
          <a:schemeClr val="tx1"/>
        </a:buClr>
        <a:buChar char="•"/>
        <a:defRPr sz="14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20000"/>
        </a:spcAft>
        <a:buClr>
          <a:schemeClr val="tx1"/>
        </a:buClr>
        <a:buChar char="•"/>
        <a:defRPr sz="12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20000"/>
        </a:spcAft>
        <a:buClr>
          <a:schemeClr val="tx1"/>
        </a:buClr>
        <a:buChar char="•"/>
        <a:defRPr sz="12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20000"/>
        </a:spcAft>
        <a:buClr>
          <a:schemeClr val="tx1"/>
        </a:buClr>
        <a:buChar char="•"/>
        <a:defRPr sz="12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20000"/>
        </a:spcAft>
        <a:buClr>
          <a:schemeClr val="tx1"/>
        </a:buClr>
        <a:buChar char="•"/>
        <a:defRPr sz="12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20000"/>
        </a:spcAft>
        <a:buClr>
          <a:schemeClr val="tx1"/>
        </a:buClr>
        <a:buChar char="•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844801" y="1955800"/>
            <a:ext cx="6108700" cy="328295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IN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Automated signature verification tools </a:t>
            </a:r>
            <a:r>
              <a:rPr lang="en-IN" sz="20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based on Machine Learning techniques can provide</a:t>
            </a:r>
            <a:r>
              <a:rPr lang="en-IN" sz="2000" dirty="0" smtClean="0"/>
              <a:t> </a:t>
            </a:r>
            <a:r>
              <a:rPr lang="en-IN" sz="20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scientific &amp; </a:t>
            </a:r>
            <a:r>
              <a:rPr lang="en-IN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objective </a:t>
            </a:r>
            <a:r>
              <a:rPr lang="en-IN" sz="20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basis for signature verification.</a:t>
            </a:r>
            <a:endParaRPr lang="en-IN" sz="2000" dirty="0"/>
          </a:p>
        </p:txBody>
      </p:sp>
      <p:pic>
        <p:nvPicPr>
          <p:cNvPr id="1026" name="Picture 2" descr="C:\all tech stuff\My Dropbox\Signature\preprocess\forger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213099"/>
            <a:ext cx="2785886" cy="151447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16100" y="876300"/>
            <a:ext cx="604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FORENSIC SIGNATURE VERIFICATION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041400" y="6134100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•</a:t>
            </a:r>
            <a:r>
              <a:rPr lang="en-US" sz="1800" dirty="0" err="1" smtClean="0"/>
              <a:t>Apurva</a:t>
            </a:r>
            <a:r>
              <a:rPr lang="en-US" sz="1800" dirty="0" smtClean="0"/>
              <a:t> Sharma	•</a:t>
            </a:r>
            <a:r>
              <a:rPr lang="en-US" sz="1800" dirty="0" err="1" smtClean="0"/>
              <a:t>Parth</a:t>
            </a:r>
            <a:r>
              <a:rPr lang="en-US" sz="1800" dirty="0" smtClean="0"/>
              <a:t> Parekh	•Urjit Singh Bhatia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20" name="Rectangle 12"/>
          <p:cNvSpPr>
            <a:spLocks noGrp="1" noChangeArrowheads="1"/>
          </p:cNvSpPr>
          <p:nvPr>
            <p:ph type="title"/>
          </p:nvPr>
        </p:nvSpPr>
        <p:spPr>
          <a:xfrm>
            <a:off x="1247775" y="215900"/>
            <a:ext cx="6840538" cy="1008063"/>
          </a:xfrm>
          <a:noFill/>
        </p:spPr>
        <p:txBody>
          <a:bodyPr/>
          <a:lstStyle/>
          <a:p>
            <a:r>
              <a:rPr lang="en-IN" dirty="0" smtClean="0"/>
              <a:t>The Problem</a:t>
            </a:r>
            <a:endParaRPr lang="en-IN" dirty="0"/>
          </a:p>
        </p:txBody>
      </p:sp>
      <p:sp>
        <p:nvSpPr>
          <p:cNvPr id="68623" name="Rectangle 15"/>
          <p:cNvSpPr>
            <a:spLocks noGrp="1" noChangeArrowheads="1"/>
          </p:cNvSpPr>
          <p:nvPr>
            <p:ph type="body" sz="half" idx="1"/>
          </p:nvPr>
        </p:nvSpPr>
        <p:spPr>
          <a:xfrm>
            <a:off x="279400" y="1449388"/>
            <a:ext cx="7962899" cy="2551112"/>
          </a:xfrm>
        </p:spPr>
        <p:txBody>
          <a:bodyPr/>
          <a:lstStyle/>
          <a:p>
            <a:pPr algn="ctr">
              <a:lnSpc>
                <a:spcPct val="150000"/>
              </a:lnSpc>
              <a:buNone/>
            </a:pPr>
            <a:r>
              <a:rPr lang="en-IN" dirty="0" smtClean="0"/>
              <a:t>O</a:t>
            </a:r>
            <a:r>
              <a:rPr lang="en-I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ffline </a:t>
            </a:r>
            <a:r>
              <a:rPr lang="en-IN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signature verification </a:t>
            </a:r>
            <a:r>
              <a:rPr lang="en-I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Forensic Signature Verification domain. </a:t>
            </a:r>
          </a:p>
          <a:p>
            <a:pPr algn="ctr">
              <a:lnSpc>
                <a:spcPct val="150000"/>
              </a:lnSpc>
              <a:buNone/>
            </a:pPr>
            <a:endParaRPr lang="en-IN" dirty="0"/>
          </a:p>
          <a:p>
            <a:pPr algn="ctr">
              <a:lnSpc>
                <a:spcPct val="150000"/>
              </a:lnSpc>
              <a:buNone/>
            </a:pPr>
            <a:r>
              <a:rPr lang="en-IN" dirty="0" smtClean="0"/>
              <a:t>T</a:t>
            </a:r>
            <a:r>
              <a:rPr lang="en-I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 </a:t>
            </a:r>
            <a:r>
              <a:rPr lang="en-IN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task </a:t>
            </a:r>
            <a:r>
              <a:rPr lang="en-I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identifying </a:t>
            </a:r>
            <a:r>
              <a:rPr lang="en-IN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whether a signature is genuine </a:t>
            </a:r>
            <a:r>
              <a:rPr lang="en-I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forged </a:t>
            </a:r>
            <a:r>
              <a:rPr lang="en-IN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given a </a:t>
            </a:r>
            <a:r>
              <a:rPr lang="en-I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genuine copy </a:t>
            </a:r>
            <a:r>
              <a:rPr lang="en-IN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signature.</a:t>
            </a:r>
            <a:endParaRPr lang="en-IN" dirty="0"/>
          </a:p>
        </p:txBody>
      </p:sp>
      <p:pic>
        <p:nvPicPr>
          <p:cNvPr id="68628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1887" y="4108673"/>
            <a:ext cx="6880225" cy="2749327"/>
          </a:xfrm>
          <a:prstGeom prst="rect">
            <a:avLst/>
          </a:prstGeom>
          <a:noFill/>
          <a:ln w="9525" cap="flat" cmpd="sng">
            <a:noFill/>
            <a:prstDash val="solid"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533400" y="2438400"/>
            <a:ext cx="44958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3200">
              <a:latin typeface="Tahoma" pitchFamily="34" charset="0"/>
            </a:endParaRP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6705600" y="26670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endParaRPr lang="en-US"/>
          </a:p>
        </p:txBody>
      </p:sp>
      <p:sp>
        <p:nvSpPr>
          <p:cNvPr id="69641" name="Rectangle 9"/>
          <p:cNvSpPr>
            <a:spLocks noGrp="1" noChangeArrowheads="1"/>
          </p:cNvSpPr>
          <p:nvPr>
            <p:ph type="title"/>
          </p:nvPr>
        </p:nvSpPr>
        <p:spPr>
          <a:xfrm>
            <a:off x="1250950" y="219075"/>
            <a:ext cx="6840538" cy="1008063"/>
          </a:xfrm>
          <a:noFill/>
        </p:spPr>
        <p:txBody>
          <a:bodyPr/>
          <a:lstStyle/>
          <a:p>
            <a:r>
              <a:rPr lang="en-IN" dirty="0" smtClean="0"/>
              <a:t>Conclusion</a:t>
            </a:r>
            <a:endParaRPr lang="en-IN" dirty="0"/>
          </a:p>
        </p:txBody>
      </p:sp>
      <p:sp>
        <p:nvSpPr>
          <p:cNvPr id="69644" name="Rectangle 12"/>
          <p:cNvSpPr>
            <a:spLocks noGrp="1" noChangeArrowheads="1"/>
          </p:cNvSpPr>
          <p:nvPr>
            <p:ph type="body" sz="half" idx="1"/>
          </p:nvPr>
        </p:nvSpPr>
        <p:spPr>
          <a:xfrm>
            <a:off x="673100" y="2019300"/>
            <a:ext cx="7823199" cy="389890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Supervised learning techniques using “Macro Features” yields an accuracy of </a:t>
            </a:r>
            <a:r>
              <a:rPr lang="en-US" dirty="0" err="1" smtClean="0"/>
              <a:t>upto</a:t>
            </a:r>
            <a:r>
              <a:rPr lang="en-US" dirty="0" smtClean="0"/>
              <a:t> 97%.</a:t>
            </a:r>
          </a:p>
          <a:p>
            <a:pPr>
              <a:lnSpc>
                <a:spcPct val="200000"/>
              </a:lnSpc>
            </a:pPr>
            <a:endParaRPr lang="en-IN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200000"/>
              </a:lnSpc>
            </a:pPr>
            <a:r>
              <a:rPr lang="en-I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Comparing features in the distance space provides a robust criteria for distinguishing between </a:t>
            </a:r>
            <a:r>
              <a:rPr lang="en-IN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genuines</a:t>
            </a:r>
            <a:r>
              <a:rPr lang="en-I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&amp; forgeries.</a:t>
            </a: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2" name="Rectangle 8"/>
          <p:cNvSpPr>
            <a:spLocks noGrp="1" noChangeArrowheads="1"/>
          </p:cNvSpPr>
          <p:nvPr>
            <p:ph type="title"/>
          </p:nvPr>
        </p:nvSpPr>
        <p:spPr>
          <a:xfrm>
            <a:off x="1250950" y="219075"/>
            <a:ext cx="6840538" cy="1008063"/>
          </a:xfrm>
          <a:noFill/>
        </p:spPr>
        <p:txBody>
          <a:bodyPr/>
          <a:lstStyle/>
          <a:p>
            <a:r>
              <a:rPr lang="en-IN" dirty="0" smtClean="0"/>
              <a:t>What makes this a hard problem</a:t>
            </a:r>
            <a:endParaRPr lang="en-IN" dirty="0"/>
          </a:p>
        </p:txBody>
      </p:sp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4648200" y="3090446"/>
            <a:ext cx="4495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Tahoma" pitchFamily="34" charset="0"/>
              </a:rPr>
              <a:t>Temporal signals – Pressure and speed</a:t>
            </a:r>
            <a:endParaRPr lang="en-US" sz="1600" dirty="0">
              <a:latin typeface="Tahom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4000" y="1549400"/>
            <a:ext cx="3898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</a:pPr>
            <a:r>
              <a:rPr lang="en-US" sz="1600" dirty="0" smtClean="0"/>
              <a:t>The ML Perspective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1600" dirty="0" smtClean="0"/>
              <a:t>No Temporal Information.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sz="1600" dirty="0" smtClean="0"/>
              <a:t>Feature engineering.</a:t>
            </a:r>
          </a:p>
          <a:p>
            <a:pPr marL="457200" indent="-457200" algn="l">
              <a:lnSpc>
                <a:spcPct val="150000"/>
              </a:lnSpc>
              <a:buFontTx/>
              <a:buAutoNum type="arabicPeriod"/>
            </a:pPr>
            <a:r>
              <a:rPr lang="en-US" sz="1600" dirty="0" smtClean="0"/>
              <a:t>Variance!!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5313" t="16500" r="43646" b="32667"/>
          <a:stretch>
            <a:fillRect/>
          </a:stretch>
        </p:blipFill>
        <p:spPr bwMode="auto">
          <a:xfrm>
            <a:off x="5080000" y="1484346"/>
            <a:ext cx="2679700" cy="1667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94545" y="4051300"/>
            <a:ext cx="4010755" cy="2264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 smtClean="0"/>
              <a:t>The Domain Perspective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IN" sz="1600" dirty="0" smtClean="0"/>
              <a:t>The training of a document examiner involves years of learning.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sz="1600" dirty="0" smtClean="0"/>
              <a:t>People changes their writing styles.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sz="1600" dirty="0" smtClean="0"/>
              <a:t>External factors like pen choice, paper quality etc influence predictions.</a:t>
            </a:r>
            <a:endParaRPr lang="en-IN" sz="1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762500" y="4254500"/>
            <a:ext cx="3543300" cy="1621254"/>
            <a:chOff x="4762500" y="3987800"/>
            <a:chExt cx="3543300" cy="1621254"/>
          </a:xfrm>
        </p:grpSpPr>
        <p:pic>
          <p:nvPicPr>
            <p:cNvPr id="2051" name="Picture 3" descr="C:\all tech stuff\My Dropbox\Signature\original_2_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22876" y="3987800"/>
              <a:ext cx="2549524" cy="827088"/>
            </a:xfrm>
            <a:prstGeom prst="rect">
              <a:avLst/>
            </a:prstGeom>
            <a:noFill/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35938" t="45000" r="35937" b="49333"/>
            <a:stretch>
              <a:fillRect/>
            </a:stretch>
          </p:blipFill>
          <p:spPr bwMode="auto">
            <a:xfrm>
              <a:off x="4762500" y="4813300"/>
              <a:ext cx="3429000" cy="43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762500" y="5270500"/>
              <a:ext cx="35433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 smtClean="0">
                  <a:latin typeface="Tahoma" pitchFamily="34" charset="0"/>
                </a:rPr>
                <a:t>Offline information processing</a:t>
              </a:r>
              <a:endParaRPr lang="en-IN" sz="1600" dirty="0" smtClean="0">
                <a:latin typeface="Tahoma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800" y="499000"/>
            <a:ext cx="6840538" cy="750888"/>
          </a:xfrm>
        </p:spPr>
        <p:txBody>
          <a:bodyPr/>
          <a:lstStyle/>
          <a:p>
            <a:r>
              <a:rPr lang="en-US" dirty="0" smtClean="0"/>
              <a:t>How we did it…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574800" y="2905780"/>
            <a:ext cx="527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Walkthrough of the experiment…</a:t>
            </a:r>
            <a:endParaRPr lang="en-I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800" y="499000"/>
            <a:ext cx="6840538" cy="750888"/>
          </a:xfrm>
        </p:spPr>
        <p:txBody>
          <a:bodyPr/>
          <a:lstStyle/>
          <a:p>
            <a:r>
              <a:rPr lang="en-US" dirty="0" smtClean="0"/>
              <a:t>Raw Image Set…</a:t>
            </a:r>
            <a:endParaRPr lang="en-IN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279400" y="1397000"/>
          <a:ext cx="81153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50900" y="5626100"/>
            <a:ext cx="793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Images scanned at 300 DPI.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31" y="499000"/>
            <a:ext cx="6840538" cy="75088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Computational Features…</a:t>
            </a:r>
            <a:endParaRPr lang="en-IN" dirty="0"/>
          </a:p>
        </p:txBody>
      </p:sp>
      <p:pic>
        <p:nvPicPr>
          <p:cNvPr id="2050" name="Picture 2" descr="C:\all tech stuff\My Dropbox\Signature\Featur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6" y="4102100"/>
            <a:ext cx="9096624" cy="263048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79400" y="1651000"/>
            <a:ext cx="8293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We choose 11 Macro Features.</a:t>
            </a:r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>
              <a:buFont typeface="Arial" pitchFamily="34" charset="0"/>
              <a:buChar char="•"/>
            </a:pPr>
            <a:r>
              <a:rPr lang="en-US" dirty="0" smtClean="0"/>
              <a:t>These features capture information globally over the image sample.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all tech stuff\My Dropbox\Signature\Featur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6" y="4102100"/>
            <a:ext cx="9096624" cy="263048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79400" y="1600200"/>
            <a:ext cx="82931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They capture :</a:t>
            </a:r>
          </a:p>
          <a:p>
            <a:pPr algn="l"/>
            <a:endParaRPr lang="en-US" dirty="0" smtClean="0"/>
          </a:p>
          <a:p>
            <a:pPr marL="457200" indent="-457200" algn="l">
              <a:buAutoNum type="arabicPeriod"/>
            </a:pPr>
            <a:r>
              <a:rPr lang="en-US" sz="1800" dirty="0" smtClean="0"/>
              <a:t>Measures of Pen Pressure</a:t>
            </a:r>
          </a:p>
          <a:p>
            <a:pPr marL="457200" indent="-457200" algn="l">
              <a:buAutoNum type="arabicPeriod"/>
            </a:pPr>
            <a:r>
              <a:rPr lang="en-US" sz="1800" dirty="0" smtClean="0"/>
              <a:t>Measures of Writing Movement</a:t>
            </a:r>
          </a:p>
          <a:p>
            <a:pPr marL="457200" indent="-457200" algn="l">
              <a:buAutoNum type="arabicPeriod"/>
            </a:pPr>
            <a:r>
              <a:rPr lang="en-US" sz="1800" dirty="0" smtClean="0"/>
              <a:t>Measures of Stroke Formation</a:t>
            </a:r>
          </a:p>
          <a:p>
            <a:pPr marL="457200" indent="-457200" algn="l">
              <a:buAutoNum type="arabicPeriod"/>
            </a:pPr>
            <a:r>
              <a:rPr lang="en-US" sz="1800" dirty="0" smtClean="0"/>
              <a:t>Slant</a:t>
            </a:r>
          </a:p>
          <a:p>
            <a:pPr marL="457200" indent="-457200" algn="l">
              <a:buAutoNum type="arabicPeriod"/>
            </a:pPr>
            <a:r>
              <a:rPr lang="en-US" sz="1800" dirty="0" smtClean="0"/>
              <a:t>Word Proportion</a:t>
            </a:r>
            <a:endParaRPr lang="en-IN" sz="18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164431" y="499000"/>
            <a:ext cx="6840538" cy="75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Computational Features…</a:t>
            </a:r>
            <a:endParaRPr kumimoji="0" lang="en-I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31" y="499000"/>
            <a:ext cx="6840538" cy="75088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How we did it…</a:t>
            </a:r>
            <a:endParaRPr lang="en-IN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596900" y="1397000"/>
          <a:ext cx="7937500" cy="488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431" y="499000"/>
            <a:ext cx="6840538" cy="75088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How we did it…</a:t>
            </a:r>
            <a:endParaRPr lang="en-IN" dirty="0"/>
          </a:p>
        </p:txBody>
      </p:sp>
      <p:pic>
        <p:nvPicPr>
          <p:cNvPr id="5" name="Picture 4" descr="Command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99100" y="2451100"/>
            <a:ext cx="3644900" cy="35687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30200" y="1374556"/>
            <a:ext cx="5194300" cy="5483444"/>
            <a:chOff x="330200" y="1374556"/>
            <a:chExt cx="5194300" cy="5483444"/>
          </a:xfrm>
        </p:grpSpPr>
        <p:grpSp>
          <p:nvGrpSpPr>
            <p:cNvPr id="6" name="Group 5"/>
            <p:cNvGrpSpPr/>
            <p:nvPr/>
          </p:nvGrpSpPr>
          <p:grpSpPr>
            <a:xfrm>
              <a:off x="330200" y="1374556"/>
              <a:ext cx="5194300" cy="5483444"/>
              <a:chOff x="1739900" y="1374556"/>
              <a:chExt cx="5194300" cy="5483444"/>
            </a:xfrm>
          </p:grpSpPr>
          <p:pic>
            <p:nvPicPr>
              <p:cNvPr id="10242" name="Picture 2" descr="C:\all tech stuff\My Dropbox\Signature\ImageProcessing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790700" y="1374556"/>
                <a:ext cx="5143500" cy="5483444"/>
              </a:xfrm>
              <a:prstGeom prst="rect">
                <a:avLst/>
              </a:prstGeom>
              <a:noFill/>
            </p:spPr>
          </p:pic>
          <p:pic>
            <p:nvPicPr>
              <p:cNvPr id="4" name="Picture 3" descr="Image.gif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39900" y="4572000"/>
                <a:ext cx="2540000" cy="1239837"/>
              </a:xfrm>
              <a:prstGeom prst="rect">
                <a:avLst/>
              </a:prstGeom>
            </p:spPr>
          </p:pic>
        </p:grpSp>
        <p:pic>
          <p:nvPicPr>
            <p:cNvPr id="7" name="Picture 6" descr="Image2.gif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95637" y="4554503"/>
              <a:ext cx="2303463" cy="125574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2" name="Rectangle 8"/>
          <p:cNvSpPr>
            <a:spLocks noGrp="1" noChangeArrowheads="1"/>
          </p:cNvSpPr>
          <p:nvPr>
            <p:ph type="title"/>
          </p:nvPr>
        </p:nvSpPr>
        <p:spPr>
          <a:xfrm>
            <a:off x="1250950" y="219075"/>
            <a:ext cx="6840538" cy="1008063"/>
          </a:xfrm>
          <a:noFill/>
        </p:spPr>
        <p:txBody>
          <a:bodyPr/>
          <a:lstStyle/>
          <a:p>
            <a:r>
              <a:rPr lang="en-IN" dirty="0" smtClean="0"/>
              <a:t>Transformation from feature space to distance space</a:t>
            </a:r>
            <a:endParaRPr lang="en-IN" dirty="0"/>
          </a:p>
        </p:txBody>
      </p:sp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457200" y="2971800"/>
            <a:ext cx="44958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3200">
              <a:latin typeface="Tahoma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" y="2032000"/>
            <a:ext cx="4444764" cy="3521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006" y="2019300"/>
            <a:ext cx="4456993" cy="355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1105262" y="5697835"/>
            <a:ext cx="236147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Feature Space</a:t>
            </a:r>
            <a:endParaRPr lang="en-US" sz="2800" b="1" cap="none" spc="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639315" y="5659735"/>
            <a:ext cx="248818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Distance Space</a:t>
            </a:r>
            <a:endParaRPr lang="en-US" sz="2800" b="1" cap="none" spc="0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9" name="Curved Up Arrow 18"/>
          <p:cNvSpPr/>
          <p:nvPr/>
        </p:nvSpPr>
        <p:spPr bwMode="auto">
          <a:xfrm>
            <a:off x="3536950" y="6121400"/>
            <a:ext cx="2095500" cy="495300"/>
          </a:xfrm>
          <a:prstGeom prst="curved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400" b="1" i="0" u="none" strike="noStrike" normalizeH="0" baseline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20" name="Rectangle 12"/>
          <p:cNvSpPr>
            <a:spLocks noGrp="1" noChangeArrowheads="1"/>
          </p:cNvSpPr>
          <p:nvPr>
            <p:ph type="title"/>
          </p:nvPr>
        </p:nvSpPr>
        <p:spPr>
          <a:xfrm>
            <a:off x="1247775" y="215900"/>
            <a:ext cx="6840538" cy="1008063"/>
          </a:xfrm>
          <a:noFill/>
        </p:spPr>
        <p:txBody>
          <a:bodyPr/>
          <a:lstStyle/>
          <a:p>
            <a:r>
              <a:rPr lang="en-IN" dirty="0" smtClean="0"/>
              <a:t>The Problem</a:t>
            </a:r>
            <a:endParaRPr lang="en-IN" dirty="0"/>
          </a:p>
        </p:txBody>
      </p:sp>
      <p:pic>
        <p:nvPicPr>
          <p:cNvPr id="3078" name="Picture 6" descr="C:\all tech stuff\My Dropbox\Signature\presentation_signs\1st\original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1700" y="1535112"/>
            <a:ext cx="4473049" cy="2109788"/>
          </a:xfrm>
          <a:prstGeom prst="rect">
            <a:avLst/>
          </a:prstGeom>
          <a:noFill/>
        </p:spPr>
      </p:pic>
      <p:pic>
        <p:nvPicPr>
          <p:cNvPr id="3079" name="Picture 7" descr="C:\all tech stuff\My Dropbox\Signature\presentation_signs\1st\forgery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127500"/>
            <a:ext cx="4532538" cy="1714500"/>
          </a:xfrm>
          <a:prstGeom prst="rect">
            <a:avLst/>
          </a:prstGeom>
          <a:noFill/>
        </p:spPr>
      </p:pic>
      <p:pic>
        <p:nvPicPr>
          <p:cNvPr id="3080" name="Picture 8" descr="C:\all tech stuff\My Dropbox\Signature\presentation_signs\1st\original1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127500"/>
            <a:ext cx="4356100" cy="1714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092200" y="6096000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Forgery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94300" y="6121400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2" name="Rectangle 8"/>
          <p:cNvSpPr>
            <a:spLocks noGrp="1" noChangeArrowheads="1"/>
          </p:cNvSpPr>
          <p:nvPr>
            <p:ph type="title"/>
          </p:nvPr>
        </p:nvSpPr>
        <p:spPr>
          <a:xfrm>
            <a:off x="1250950" y="219075"/>
            <a:ext cx="6840538" cy="1008063"/>
          </a:xfrm>
          <a:noFill/>
        </p:spPr>
        <p:txBody>
          <a:bodyPr/>
          <a:lstStyle/>
          <a:p>
            <a:r>
              <a:rPr lang="en-US" dirty="0" smtClean="0"/>
              <a:t>Differences captured by our model</a:t>
            </a:r>
            <a:br>
              <a:rPr lang="en-US" dirty="0" smtClean="0"/>
            </a:br>
            <a:r>
              <a:rPr lang="en-US" sz="1600" dirty="0" smtClean="0"/>
              <a:t>(In distance space)</a:t>
            </a:r>
            <a:endParaRPr lang="en-IN" dirty="0"/>
          </a:p>
        </p:txBody>
      </p:sp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457200" y="2971800"/>
            <a:ext cx="44958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3200">
              <a:latin typeface="Tahoma" pitchFamily="34" charset="0"/>
            </a:endParaRPr>
          </a:p>
        </p:txBody>
      </p:sp>
      <p:pic>
        <p:nvPicPr>
          <p:cNvPr id="3074" name="Picture 2" descr="C:\all tech stuff\My Dropbox\Signature\polar entrop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3304" y="2273299"/>
            <a:ext cx="7642792" cy="42037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2" name="Rectangle 8"/>
          <p:cNvSpPr>
            <a:spLocks noGrp="1" noChangeArrowheads="1"/>
          </p:cNvSpPr>
          <p:nvPr>
            <p:ph type="title"/>
          </p:nvPr>
        </p:nvSpPr>
        <p:spPr>
          <a:xfrm>
            <a:off x="1250950" y="219075"/>
            <a:ext cx="6840538" cy="1008063"/>
          </a:xfrm>
          <a:noFill/>
        </p:spPr>
        <p:txBody>
          <a:bodyPr/>
          <a:lstStyle/>
          <a:p>
            <a:r>
              <a:rPr lang="en-IN" dirty="0" smtClean="0"/>
              <a:t>Experimental setup</a:t>
            </a:r>
            <a:endParaRPr lang="en-IN" dirty="0"/>
          </a:p>
        </p:txBody>
      </p:sp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457200" y="2971800"/>
            <a:ext cx="44958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3200">
              <a:latin typeface="Tahoma" pitchFamily="34" charset="0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190500" y="1968500"/>
            <a:ext cx="4343400" cy="43307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500" y="2044700"/>
            <a:ext cx="3327400" cy="33547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Scenario 1</a:t>
            </a:r>
          </a:p>
          <a:p>
            <a:pPr marL="342900" indent="-342900" algn="l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</a:pPr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IN" sz="2000" b="1" dirty="0" smtClean="0"/>
              <a:t>Training set </a:t>
            </a:r>
            <a:r>
              <a:rPr lang="en-IN" sz="2000" dirty="0" smtClean="0"/>
              <a:t>= </a:t>
            </a:r>
            <a:r>
              <a:rPr lang="en-IN" sz="2000" b="1" dirty="0" smtClean="0"/>
              <a:t>12 original</a:t>
            </a:r>
            <a:r>
              <a:rPr lang="en-IN" sz="2000" dirty="0" smtClean="0"/>
              <a:t>, </a:t>
            </a:r>
            <a:r>
              <a:rPr lang="en-IN" sz="2000" b="1" dirty="0" smtClean="0"/>
              <a:t>12 forged </a:t>
            </a:r>
            <a:r>
              <a:rPr lang="en-IN" sz="2000" dirty="0" smtClean="0"/>
              <a:t>from each of the </a:t>
            </a:r>
            <a:r>
              <a:rPr lang="en-IN" sz="2000" b="1" dirty="0" smtClean="0"/>
              <a:t>55 writers.</a:t>
            </a:r>
          </a:p>
          <a:p>
            <a:r>
              <a:rPr lang="en-IN" sz="2000" dirty="0" smtClean="0"/>
              <a:t> </a:t>
            </a:r>
          </a:p>
          <a:p>
            <a:endParaRPr lang="en-IN" sz="2000" dirty="0" smtClean="0"/>
          </a:p>
          <a:p>
            <a:r>
              <a:rPr lang="en-IN" sz="2000" b="1" dirty="0" smtClean="0"/>
              <a:t>Testing set</a:t>
            </a:r>
            <a:r>
              <a:rPr lang="en-IN" sz="2000" dirty="0" smtClean="0"/>
              <a:t> = </a:t>
            </a:r>
            <a:r>
              <a:rPr lang="en-IN" sz="2000" b="1" dirty="0" smtClean="0"/>
              <a:t>12 original</a:t>
            </a:r>
            <a:r>
              <a:rPr lang="en-IN" sz="2000" dirty="0" smtClean="0"/>
              <a:t>, </a:t>
            </a:r>
            <a:r>
              <a:rPr lang="en-IN" sz="2000" b="1" dirty="0" smtClean="0"/>
              <a:t>12 forged</a:t>
            </a:r>
            <a:r>
              <a:rPr lang="en-IN" sz="2000" dirty="0" smtClean="0"/>
              <a:t> of each of the </a:t>
            </a:r>
            <a:r>
              <a:rPr lang="en-IN" sz="2000" b="1" dirty="0" smtClean="0"/>
              <a:t>55 writers.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622800" y="1968500"/>
            <a:ext cx="4343400" cy="43307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68900" y="2050871"/>
            <a:ext cx="3327400" cy="32932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Scenario 2</a:t>
            </a:r>
          </a:p>
          <a:p>
            <a:pPr algn="l"/>
            <a:endParaRPr lang="en-US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IN" sz="2000" b="1" dirty="0" smtClean="0"/>
              <a:t>Training set</a:t>
            </a:r>
            <a:r>
              <a:rPr lang="en-IN" sz="2000" dirty="0" smtClean="0"/>
              <a:t> </a:t>
            </a:r>
            <a:r>
              <a:rPr lang="en-IN" sz="2000" b="1" dirty="0" smtClean="0"/>
              <a:t>= 24 original</a:t>
            </a:r>
            <a:r>
              <a:rPr lang="en-IN" sz="2000" dirty="0" smtClean="0"/>
              <a:t>, </a:t>
            </a:r>
            <a:r>
              <a:rPr lang="en-IN" sz="2000" b="1" dirty="0" smtClean="0"/>
              <a:t>24 forged </a:t>
            </a:r>
            <a:r>
              <a:rPr lang="en-IN" sz="2000" dirty="0" smtClean="0"/>
              <a:t>from each of the </a:t>
            </a:r>
            <a:r>
              <a:rPr lang="en-IN" sz="2000" b="1" dirty="0" smtClean="0"/>
              <a:t>30 writers.</a:t>
            </a:r>
          </a:p>
          <a:p>
            <a:r>
              <a:rPr lang="en-IN" sz="2000" dirty="0" smtClean="0"/>
              <a:t> </a:t>
            </a:r>
          </a:p>
          <a:p>
            <a:endParaRPr lang="en-IN" sz="2000" dirty="0" smtClean="0"/>
          </a:p>
          <a:p>
            <a:r>
              <a:rPr lang="en-IN" sz="2000" b="1" dirty="0" smtClean="0"/>
              <a:t>Testing set</a:t>
            </a:r>
            <a:r>
              <a:rPr lang="en-IN" sz="2000" dirty="0" smtClean="0"/>
              <a:t> </a:t>
            </a:r>
            <a:r>
              <a:rPr lang="en-IN" sz="2000" b="1" dirty="0" smtClean="0"/>
              <a:t>=  24 original</a:t>
            </a:r>
            <a:r>
              <a:rPr lang="en-IN" sz="2000" dirty="0" smtClean="0"/>
              <a:t>, </a:t>
            </a:r>
            <a:r>
              <a:rPr lang="en-IN" sz="2000" b="1" dirty="0" smtClean="0"/>
              <a:t>24 forged </a:t>
            </a:r>
            <a:r>
              <a:rPr lang="en-IN" sz="2000" dirty="0" smtClean="0"/>
              <a:t>for each of the remaining </a:t>
            </a:r>
            <a:r>
              <a:rPr lang="en-IN" sz="2000" b="1" dirty="0" smtClean="0"/>
              <a:t>25 writers</a:t>
            </a:r>
            <a:r>
              <a:rPr lang="en-IN" sz="2000" dirty="0" smtClean="0"/>
              <a:t>.</a:t>
            </a:r>
            <a:endParaRPr lang="en-I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263525"/>
            <a:ext cx="6840538" cy="1008063"/>
          </a:xfrm>
        </p:spPr>
        <p:txBody>
          <a:bodyPr/>
          <a:lstStyle/>
          <a:p>
            <a:r>
              <a:rPr lang="en-US" sz="3200" dirty="0" smtClean="0"/>
              <a:t>Results</a:t>
            </a:r>
            <a:endParaRPr lang="en-IN" sz="3200" dirty="0"/>
          </a:p>
        </p:txBody>
      </p:sp>
      <p:pic>
        <p:nvPicPr>
          <p:cNvPr id="7" name="Picture 6" descr="Test1_NE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309687"/>
            <a:ext cx="4600575" cy="4456113"/>
          </a:xfrm>
          <a:prstGeom prst="rect">
            <a:avLst/>
          </a:prstGeom>
        </p:spPr>
      </p:pic>
      <p:pic>
        <p:nvPicPr>
          <p:cNvPr id="10" name="Picture 9" descr="Test2_NE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43425" y="1306512"/>
            <a:ext cx="4600575" cy="44592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5900" y="6337300"/>
            <a:ext cx="8928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“Interesting Observation: re-using clustering information boosted accuracy”</a:t>
            </a:r>
            <a:endParaRPr lang="en-I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2" name="Rectangle 8"/>
          <p:cNvSpPr>
            <a:spLocks noGrp="1" noChangeArrowheads="1"/>
          </p:cNvSpPr>
          <p:nvPr>
            <p:ph type="title"/>
          </p:nvPr>
        </p:nvSpPr>
        <p:spPr>
          <a:xfrm>
            <a:off x="1250950" y="219075"/>
            <a:ext cx="6840538" cy="1008063"/>
          </a:xfrm>
          <a:noFill/>
        </p:spPr>
        <p:txBody>
          <a:bodyPr/>
          <a:lstStyle/>
          <a:p>
            <a:r>
              <a:rPr lang="en-IN" dirty="0" smtClean="0"/>
              <a:t>Experimental setup</a:t>
            </a:r>
            <a:endParaRPr lang="en-IN" dirty="0"/>
          </a:p>
        </p:txBody>
      </p:sp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457200" y="2971800"/>
            <a:ext cx="44958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3200">
              <a:latin typeface="Tahoma" pitchFamily="34" charset="0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190500" y="1968500"/>
            <a:ext cx="4343400" cy="43307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500" y="2044700"/>
            <a:ext cx="3327400" cy="33547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Scenario 3</a:t>
            </a:r>
          </a:p>
          <a:p>
            <a:pPr marL="342900" indent="-342900" algn="l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 algn="l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We tested averages of the genuine sets.</a:t>
            </a:r>
          </a:p>
          <a:p>
            <a:pPr marL="342900" indent="-342900" algn="l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 algn="l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Although they were correctly detected, we got ~4% false positives.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622800" y="1968500"/>
            <a:ext cx="4343400" cy="43307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68900" y="2050871"/>
            <a:ext cx="3327400" cy="36009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Scenario 4</a:t>
            </a:r>
          </a:p>
          <a:p>
            <a:pPr algn="l"/>
            <a:endParaRPr lang="en-US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 algn="l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We tested our models on an entirely new image-set obtained from ICFHR. (~80.81% accuracy for ANN)</a:t>
            </a:r>
          </a:p>
          <a:p>
            <a:pPr marL="342900" indent="-342900" algn="l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Char char="•"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342900" indent="-342900" algn="l"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(almost 5 times higher resolution)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2" name="Rectangle 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Reviews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08175" y="1449389"/>
            <a:ext cx="6840538" cy="3516312"/>
          </a:xfrm>
        </p:spPr>
        <p:txBody>
          <a:bodyPr/>
          <a:lstStyle/>
          <a:p>
            <a:r>
              <a:rPr lang="en-US" dirty="0" smtClean="0"/>
              <a:t>Comparisons</a:t>
            </a:r>
          </a:p>
          <a:p>
            <a:r>
              <a:rPr lang="en-US" dirty="0" smtClean="0"/>
              <a:t>New Datasets</a:t>
            </a:r>
          </a:p>
          <a:p>
            <a:pPr lvl="1"/>
            <a:r>
              <a:rPr lang="en-US" dirty="0" smtClean="0"/>
              <a:t>We have obtained a new image-set and will be receiving more images from the ICFHR committee.</a:t>
            </a:r>
          </a:p>
          <a:p>
            <a:r>
              <a:rPr lang="en-US" dirty="0" smtClean="0"/>
              <a:t>Explaining keywords like </a:t>
            </a:r>
            <a:r>
              <a:rPr lang="en-US" dirty="0" err="1" smtClean="0"/>
              <a:t>chaincodes</a:t>
            </a:r>
            <a:r>
              <a:rPr lang="en-US" dirty="0" smtClean="0"/>
              <a:t> and </a:t>
            </a:r>
            <a:r>
              <a:rPr lang="en-US" dirty="0" err="1" smtClean="0"/>
              <a:t>zernike</a:t>
            </a:r>
            <a:r>
              <a:rPr lang="en-US" dirty="0" smtClean="0"/>
              <a:t> moments.</a:t>
            </a:r>
          </a:p>
          <a:p>
            <a:r>
              <a:rPr lang="en-US" dirty="0" smtClean="0"/>
              <a:t>Example of system failure.</a:t>
            </a:r>
            <a:endParaRPr lang="en-IN" dirty="0" smtClean="0"/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102" name="Picture 6" descr="F:\signature_dataset\Genuine\G00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4765" y="4592963"/>
            <a:ext cx="3439236" cy="2265037"/>
          </a:xfrm>
          <a:prstGeom prst="rect">
            <a:avLst/>
          </a:prstGeom>
          <a:noFill/>
        </p:spPr>
      </p:pic>
      <p:pic>
        <p:nvPicPr>
          <p:cNvPr id="4103" name="Picture 7" descr="F:\signature_dataset\Genuine\G13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599296"/>
            <a:ext cx="3892774" cy="22587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to other techniques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32012" y="1449388"/>
          <a:ext cx="8516701" cy="5210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</a:t>
            </a:r>
            <a:r>
              <a:rPr lang="en-US" dirty="0" err="1" smtClean="0"/>
              <a:t>aways</a:t>
            </a:r>
            <a:r>
              <a:rPr lang="en-US" dirty="0" smtClean="0"/>
              <a:t>…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47700" y="1866900"/>
            <a:ext cx="7645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200000"/>
              </a:lnSpc>
              <a:buAutoNum type="arabicPeriod"/>
            </a:pPr>
            <a:r>
              <a:rPr lang="en-US" sz="2000" dirty="0" smtClean="0"/>
              <a:t>Factors like image resolution, DPI etc affect information capture and thus influence accuracy.</a:t>
            </a:r>
          </a:p>
          <a:p>
            <a:pPr marL="457200" indent="-457200" algn="l">
              <a:lnSpc>
                <a:spcPct val="200000"/>
              </a:lnSpc>
              <a:buAutoNum type="arabicPeriod"/>
            </a:pPr>
            <a:r>
              <a:rPr lang="en-US" sz="2000" dirty="0" smtClean="0"/>
              <a:t>Writer’s own variance plays a very important role.</a:t>
            </a:r>
          </a:p>
          <a:p>
            <a:pPr marL="457200" indent="-457200" algn="l">
              <a:lnSpc>
                <a:spcPct val="200000"/>
              </a:lnSpc>
              <a:buAutoNum type="arabicPeriod"/>
            </a:pPr>
            <a:r>
              <a:rPr lang="en-US" sz="2000" dirty="0" smtClean="0"/>
              <a:t>Feature engineering is a very crucial component of applied machine learning.</a:t>
            </a:r>
          </a:p>
          <a:p>
            <a:pPr marL="457200" indent="-457200" algn="l">
              <a:lnSpc>
                <a:spcPct val="200000"/>
              </a:lnSpc>
              <a:buAutoNum type="arabicPeriod"/>
            </a:pPr>
            <a:r>
              <a:rPr lang="en-US" sz="2000" dirty="0" smtClean="0"/>
              <a:t>Designing test cases is tricky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</a:t>
            </a:r>
            <a:r>
              <a:rPr lang="en-US" dirty="0" err="1" smtClean="0"/>
              <a:t>aways</a:t>
            </a:r>
            <a:r>
              <a:rPr lang="en-US" dirty="0" smtClean="0"/>
              <a:t>…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47700" y="1866900"/>
            <a:ext cx="7645400" cy="2276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</a:pPr>
            <a:r>
              <a:rPr lang="en-US" sz="5400" b="1" dirty="0" smtClean="0"/>
              <a:t>Know thy domain…</a:t>
            </a:r>
            <a:endParaRPr lang="en-US" sz="4400" b="1" dirty="0" smtClean="0"/>
          </a:p>
          <a:p>
            <a:pPr marL="457200" indent="-457200" algn="l">
              <a:lnSpc>
                <a:spcPct val="200000"/>
              </a:lnSpc>
              <a:buAutoNum type="arabicPeriod"/>
            </a:pPr>
            <a:endParaRPr lang="en-I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2" name="Rectangle 8"/>
          <p:cNvSpPr>
            <a:spLocks noGrp="1" noChangeArrowheads="1"/>
          </p:cNvSpPr>
          <p:nvPr>
            <p:ph type="title"/>
          </p:nvPr>
        </p:nvSpPr>
        <p:spPr>
          <a:xfrm>
            <a:off x="1250950" y="219075"/>
            <a:ext cx="6840538" cy="1008063"/>
          </a:xfrm>
          <a:noFill/>
        </p:spPr>
        <p:txBody>
          <a:bodyPr/>
          <a:lstStyle/>
          <a:p>
            <a:r>
              <a:rPr lang="en-IN" dirty="0" smtClean="0"/>
              <a:t>Future Work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15900" y="1905000"/>
            <a:ext cx="8674100" cy="3691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000" dirty="0" smtClean="0"/>
              <a:t>1. Extracting other features like GSC &lt;Gradient, Structure, Concavity&gt;.</a:t>
            </a:r>
          </a:p>
          <a:p>
            <a:pPr algn="l">
              <a:lnSpc>
                <a:spcPct val="200000"/>
              </a:lnSpc>
            </a:pPr>
            <a:r>
              <a:rPr lang="en-US" sz="2000" dirty="0" smtClean="0"/>
              <a:t>2. Incorporating approaches like DTW which simulate temporal-like information capture.</a:t>
            </a:r>
          </a:p>
          <a:p>
            <a:pPr algn="l">
              <a:lnSpc>
                <a:spcPct val="200000"/>
              </a:lnSpc>
            </a:pPr>
            <a:r>
              <a:rPr lang="en-US" sz="2000" dirty="0" smtClean="0"/>
              <a:t>3. Testing our system on signatures written in different languages.</a:t>
            </a:r>
          </a:p>
          <a:p>
            <a:pPr algn="l">
              <a:lnSpc>
                <a:spcPct val="200000"/>
              </a:lnSpc>
            </a:pPr>
            <a:r>
              <a:rPr lang="en-US" sz="2000" dirty="0" smtClean="0"/>
              <a:t>4. To train our model on the higher resolution images.</a:t>
            </a:r>
          </a:p>
          <a:p>
            <a:pPr algn="l">
              <a:lnSpc>
                <a:spcPct val="200000"/>
              </a:lnSpc>
            </a:pPr>
            <a:r>
              <a:rPr lang="en-US" sz="2000" dirty="0" smtClean="0"/>
              <a:t>5. Explore models like HMMs etc.</a:t>
            </a:r>
            <a:endParaRPr lang="en-I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215900" y="520700"/>
          <a:ext cx="8750300" cy="617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20" name="Rectangle 12"/>
          <p:cNvSpPr>
            <a:spLocks noGrp="1" noChangeArrowheads="1"/>
          </p:cNvSpPr>
          <p:nvPr>
            <p:ph type="title"/>
          </p:nvPr>
        </p:nvSpPr>
        <p:spPr>
          <a:xfrm>
            <a:off x="1247775" y="215900"/>
            <a:ext cx="6840538" cy="1008063"/>
          </a:xfrm>
          <a:noFill/>
        </p:spPr>
        <p:txBody>
          <a:bodyPr/>
          <a:lstStyle/>
          <a:p>
            <a:r>
              <a:rPr lang="en-IN" dirty="0" smtClean="0"/>
              <a:t>The Problem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5245100" y="5816600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Forgery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5300" y="5765800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Genuine</a:t>
            </a:r>
          </a:p>
        </p:txBody>
      </p:sp>
      <p:pic>
        <p:nvPicPr>
          <p:cNvPr id="4098" name="Picture 2" descr="C:\all tech stuff\My Dropbox\Signature\presentation_signs\2nd\original2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1062" y="1470025"/>
            <a:ext cx="4503738" cy="1882775"/>
          </a:xfrm>
          <a:prstGeom prst="rect">
            <a:avLst/>
          </a:prstGeom>
          <a:noFill/>
        </p:spPr>
      </p:pic>
      <p:pic>
        <p:nvPicPr>
          <p:cNvPr id="4099" name="Picture 3" descr="C:\all tech stuff\My Dropbox\Signature\presentation_signs\2nd\forgery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29174" y="3429000"/>
            <a:ext cx="4047722" cy="1905000"/>
          </a:xfrm>
          <a:prstGeom prst="rect">
            <a:avLst/>
          </a:prstGeom>
          <a:noFill/>
        </p:spPr>
      </p:pic>
      <p:pic>
        <p:nvPicPr>
          <p:cNvPr id="4100" name="Picture 4" descr="C:\all tech stuff\My Dropbox\Signature\presentation_signs\2nd\original2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8350" y="3429001"/>
            <a:ext cx="2270575" cy="203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20" name="Rectangle 12"/>
          <p:cNvSpPr>
            <a:spLocks noGrp="1" noChangeArrowheads="1"/>
          </p:cNvSpPr>
          <p:nvPr>
            <p:ph type="title"/>
          </p:nvPr>
        </p:nvSpPr>
        <p:spPr>
          <a:xfrm>
            <a:off x="1247775" y="215900"/>
            <a:ext cx="6840538" cy="1008063"/>
          </a:xfrm>
          <a:noFill/>
        </p:spPr>
        <p:txBody>
          <a:bodyPr/>
          <a:lstStyle/>
          <a:p>
            <a:r>
              <a:rPr lang="en-IN" dirty="0" smtClean="0"/>
              <a:t>The Problem</a:t>
            </a:r>
            <a:endParaRPr lang="en-IN" dirty="0"/>
          </a:p>
        </p:txBody>
      </p:sp>
      <p:pic>
        <p:nvPicPr>
          <p:cNvPr id="14" name="Picture 2" descr="C:\all tech stuff\My Dropbox\Signature\presentation_signs\3rd\forgery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6450" y="1770063"/>
            <a:ext cx="2106296" cy="1379537"/>
          </a:xfrm>
          <a:prstGeom prst="rect">
            <a:avLst/>
          </a:prstGeom>
          <a:noFill/>
        </p:spPr>
      </p:pic>
      <p:pic>
        <p:nvPicPr>
          <p:cNvPr id="5126" name="Picture 6" descr="C:\all tech stuff\My Dropbox\Signature\presentation_signs\3rd\original3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71975" y="1636713"/>
            <a:ext cx="4057650" cy="2924175"/>
          </a:xfrm>
          <a:prstGeom prst="rect">
            <a:avLst/>
          </a:prstGeom>
          <a:noFill/>
        </p:spPr>
      </p:pic>
      <p:pic>
        <p:nvPicPr>
          <p:cNvPr id="5127" name="Picture 7" descr="C:\all tech stuff\My Dropbox\Signature\presentation_signs\3rd\original3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19175" y="3644900"/>
            <a:ext cx="2901865" cy="27860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20" name="Rectangle 12"/>
          <p:cNvSpPr>
            <a:spLocks noGrp="1" noChangeArrowheads="1"/>
          </p:cNvSpPr>
          <p:nvPr>
            <p:ph type="title"/>
          </p:nvPr>
        </p:nvSpPr>
        <p:spPr>
          <a:xfrm>
            <a:off x="1247775" y="215900"/>
            <a:ext cx="6840538" cy="1008063"/>
          </a:xfrm>
          <a:noFill/>
        </p:spPr>
        <p:txBody>
          <a:bodyPr/>
          <a:lstStyle/>
          <a:p>
            <a:r>
              <a:rPr lang="en-IN" dirty="0" smtClean="0"/>
              <a:t>The Problem</a:t>
            </a:r>
            <a:endParaRPr lang="en-IN" dirty="0"/>
          </a:p>
        </p:txBody>
      </p:sp>
      <p:pic>
        <p:nvPicPr>
          <p:cNvPr id="6147" name="Picture 3" descr="C:\all tech stuff\My Dropbox\Signature\presentation_signs\3rd\forgery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7300" y="4648199"/>
            <a:ext cx="2770188" cy="1925941"/>
          </a:xfrm>
          <a:prstGeom prst="rect">
            <a:avLst/>
          </a:prstGeom>
          <a:noFill/>
        </p:spPr>
      </p:pic>
      <p:pic>
        <p:nvPicPr>
          <p:cNvPr id="6148" name="Picture 4" descr="C:\all tech stuff\My Dropbox\Signature\presentation_signs\3rd\original4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8050" y="1824038"/>
            <a:ext cx="3314700" cy="2524125"/>
          </a:xfrm>
          <a:prstGeom prst="rect">
            <a:avLst/>
          </a:prstGeom>
          <a:noFill/>
        </p:spPr>
      </p:pic>
      <p:pic>
        <p:nvPicPr>
          <p:cNvPr id="6149" name="Picture 5" descr="C:\all tech stuff\My Dropbox\Signature\presentation_signs\3rd\original4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37150" y="1641475"/>
            <a:ext cx="2857500" cy="2066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20" name="Rectangle 12"/>
          <p:cNvSpPr>
            <a:spLocks noGrp="1" noChangeArrowheads="1"/>
          </p:cNvSpPr>
          <p:nvPr>
            <p:ph type="title"/>
          </p:nvPr>
        </p:nvSpPr>
        <p:spPr>
          <a:xfrm>
            <a:off x="1247775" y="215900"/>
            <a:ext cx="6840538" cy="1008063"/>
          </a:xfrm>
          <a:noFill/>
        </p:spPr>
        <p:txBody>
          <a:bodyPr/>
          <a:lstStyle/>
          <a:p>
            <a:r>
              <a:rPr lang="en-IN" dirty="0" smtClean="0"/>
              <a:t>The Problem</a:t>
            </a:r>
            <a:endParaRPr lang="en-IN" dirty="0"/>
          </a:p>
        </p:txBody>
      </p:sp>
      <p:pic>
        <p:nvPicPr>
          <p:cNvPr id="7170" name="Picture 2" descr="C:\all tech stuff\My Dropbox\Signature\presentation_signs\3rd\forgery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74" y="1737756"/>
            <a:ext cx="2384425" cy="1691244"/>
          </a:xfrm>
          <a:prstGeom prst="rect">
            <a:avLst/>
          </a:prstGeom>
          <a:noFill/>
        </p:spPr>
      </p:pic>
      <p:pic>
        <p:nvPicPr>
          <p:cNvPr id="7171" name="Picture 3" descr="C:\all tech stuff\My Dropbox\Signature\presentation_signs\3rd\original5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49375" y="3862388"/>
            <a:ext cx="4514850" cy="2638425"/>
          </a:xfrm>
          <a:prstGeom prst="rect">
            <a:avLst/>
          </a:prstGeom>
          <a:noFill/>
        </p:spPr>
      </p:pic>
      <p:pic>
        <p:nvPicPr>
          <p:cNvPr id="7172" name="Picture 4" descr="C:\all tech stuff\My Dropbox\Signature\presentation_signs\3rd\original5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64175" y="1246188"/>
            <a:ext cx="2699971" cy="21828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20" name="Rectangle 12"/>
          <p:cNvSpPr>
            <a:spLocks noGrp="1" noChangeArrowheads="1"/>
          </p:cNvSpPr>
          <p:nvPr>
            <p:ph type="title"/>
          </p:nvPr>
        </p:nvSpPr>
        <p:spPr>
          <a:xfrm>
            <a:off x="1247775" y="215900"/>
            <a:ext cx="6840538" cy="1008063"/>
          </a:xfrm>
          <a:noFill/>
        </p:spPr>
        <p:txBody>
          <a:bodyPr/>
          <a:lstStyle/>
          <a:p>
            <a:r>
              <a:rPr lang="en-IN" dirty="0" smtClean="0"/>
              <a:t>The Problem</a:t>
            </a:r>
            <a:endParaRPr lang="en-IN" dirty="0"/>
          </a:p>
        </p:txBody>
      </p:sp>
      <p:pic>
        <p:nvPicPr>
          <p:cNvPr id="8194" name="Picture 2" descr="C:\all tech stuff\My Dropbox\Signature\presentation_signs\3rd\original6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9125" y="1624013"/>
            <a:ext cx="3028950" cy="2238375"/>
          </a:xfrm>
          <a:prstGeom prst="rect">
            <a:avLst/>
          </a:prstGeom>
          <a:noFill/>
        </p:spPr>
      </p:pic>
      <p:pic>
        <p:nvPicPr>
          <p:cNvPr id="8195" name="Picture 3" descr="C:\all tech stuff\My Dropbox\Signature\presentation_signs\3rd\forgery6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9701" y="3778822"/>
            <a:ext cx="2992438" cy="2175891"/>
          </a:xfrm>
          <a:prstGeom prst="rect">
            <a:avLst/>
          </a:prstGeom>
          <a:noFill/>
        </p:spPr>
      </p:pic>
      <p:pic>
        <p:nvPicPr>
          <p:cNvPr id="8196" name="Picture 4" descr="C:\all tech stuff\My Dropbox\Signature\presentation_signs\3rd\original6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1650" y="4119563"/>
            <a:ext cx="2857500" cy="2124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20" name="Rectangle 12"/>
          <p:cNvSpPr>
            <a:spLocks noGrp="1" noChangeArrowheads="1"/>
          </p:cNvSpPr>
          <p:nvPr>
            <p:ph type="title"/>
          </p:nvPr>
        </p:nvSpPr>
        <p:spPr>
          <a:xfrm>
            <a:off x="1247775" y="215900"/>
            <a:ext cx="6840538" cy="1008063"/>
          </a:xfrm>
          <a:noFill/>
        </p:spPr>
        <p:txBody>
          <a:bodyPr/>
          <a:lstStyle/>
          <a:p>
            <a:r>
              <a:rPr lang="en-IN" dirty="0" smtClean="0"/>
              <a:t>The Problem</a:t>
            </a:r>
            <a:endParaRPr lang="en-IN" dirty="0"/>
          </a:p>
        </p:txBody>
      </p:sp>
      <p:pic>
        <p:nvPicPr>
          <p:cNvPr id="9218" name="Picture 2" descr="C:\all tech stuff\My Dropbox\Signature\presentation_signs\3rd\original7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4816" y="3644900"/>
            <a:ext cx="3451184" cy="2925763"/>
          </a:xfrm>
          <a:prstGeom prst="rect">
            <a:avLst/>
          </a:prstGeom>
          <a:noFill/>
        </p:spPr>
      </p:pic>
      <p:pic>
        <p:nvPicPr>
          <p:cNvPr id="9219" name="Picture 3" descr="C:\all tech stuff\My Dropbox\Signature\presentation_signs\3rd\forgery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43488" y="1317625"/>
            <a:ext cx="1901825" cy="1809750"/>
          </a:xfrm>
          <a:prstGeom prst="rect">
            <a:avLst/>
          </a:prstGeom>
          <a:noFill/>
        </p:spPr>
      </p:pic>
      <p:pic>
        <p:nvPicPr>
          <p:cNvPr id="9220" name="Picture 4" descr="C:\all tech stuff\My Dropbox\Signature\presentation_signs\3rd\original7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0050" y="2070100"/>
            <a:ext cx="3114782" cy="271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419100" y="1291350"/>
            <a:ext cx="8331199" cy="368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sz="2000" dirty="0" smtClean="0">
                <a:latin typeface="Century Gothic" pitchFamily="34" charset="0"/>
              </a:rPr>
              <a:t>“</a:t>
            </a:r>
            <a:r>
              <a:rPr lang="en-IN" sz="2000" dirty="0" smtClean="0"/>
              <a:t>Analysis of handwritten documents from the viewpoint of determining</a:t>
            </a:r>
          </a:p>
          <a:p>
            <a:pPr algn="ctr">
              <a:lnSpc>
                <a:spcPct val="200000"/>
              </a:lnSpc>
            </a:pPr>
            <a:r>
              <a:rPr lang="en-IN" sz="2000" dirty="0" smtClean="0"/>
              <a:t>the writer has great bearing on the criminal justice system.”</a:t>
            </a:r>
            <a:br>
              <a:rPr lang="en-IN" sz="2000" dirty="0" smtClean="0"/>
            </a:br>
            <a:r>
              <a:rPr lang="en-IN" sz="2000" dirty="0" smtClean="0"/>
              <a:t/>
            </a:r>
            <a:br>
              <a:rPr lang="en-IN" sz="2000" dirty="0" smtClean="0"/>
            </a:br>
            <a:r>
              <a:rPr lang="en-IN" sz="2000" dirty="0" smtClean="0"/>
              <a:t/>
            </a:r>
            <a:br>
              <a:rPr lang="en-IN" sz="2000" dirty="0" smtClean="0"/>
            </a:br>
            <a:r>
              <a:rPr lang="en-IN" sz="2000" dirty="0" smtClean="0"/>
              <a:t>Lives depend on it...</a:t>
            </a:r>
            <a:endParaRPr lang="en-IN" sz="2000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iography report presentation">
  <a:themeElements>
    <a:clrScheme name="Global 2">
      <a:dk1>
        <a:srgbClr val="000000"/>
      </a:dk1>
      <a:lt1>
        <a:srgbClr val="FFFFFF"/>
      </a:lt1>
      <a:dk2>
        <a:srgbClr val="CC6600"/>
      </a:dk2>
      <a:lt2>
        <a:srgbClr val="FFFFFF"/>
      </a:lt2>
      <a:accent1>
        <a:srgbClr val="FFFFCC"/>
      </a:accent1>
      <a:accent2>
        <a:srgbClr val="B5E0E3"/>
      </a:accent2>
      <a:accent3>
        <a:srgbClr val="FFFFFF"/>
      </a:accent3>
      <a:accent4>
        <a:srgbClr val="000000"/>
      </a:accent4>
      <a:accent5>
        <a:srgbClr val="FFFFE2"/>
      </a:accent5>
      <a:accent6>
        <a:srgbClr val="A4CBCE"/>
      </a:accent6>
      <a:hlink>
        <a:srgbClr val="E5D093"/>
      </a:hlink>
      <a:folHlink>
        <a:srgbClr val="CCB374"/>
      </a:folHlink>
    </a:clrScheme>
    <a:fontScheme name="Global">
      <a:majorFont>
        <a:latin typeface="Century Gothic"/>
        <a:ea typeface=""/>
        <a:cs typeface="Times New Roman"/>
      </a:majorFont>
      <a:minorFont>
        <a:latin typeface="Century Gothic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I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IN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Global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FF99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FFCAAA"/>
        </a:accent5>
        <a:accent6>
          <a:srgbClr val="B98A00"/>
        </a:accent6>
        <a:hlink>
          <a:srgbClr val="898743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2">
        <a:dk1>
          <a:srgbClr val="000000"/>
        </a:dk1>
        <a:lt1>
          <a:srgbClr val="FFFFFF"/>
        </a:lt1>
        <a:dk2>
          <a:srgbClr val="CC6600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8F8F8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BFBFB"/>
        </a:accent5>
        <a:accent6>
          <a:srgbClr val="878787"/>
        </a:accent6>
        <a:hlink>
          <a:srgbClr val="DDDDD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4">
        <a:dk1>
          <a:srgbClr val="000000"/>
        </a:dk1>
        <a:lt1>
          <a:srgbClr val="FFFFFF"/>
        </a:lt1>
        <a:dk2>
          <a:srgbClr val="000066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FDFFF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5">
        <a:dk1>
          <a:srgbClr val="000000"/>
        </a:dk1>
        <a:lt1>
          <a:srgbClr val="E9E6D9"/>
        </a:lt1>
        <a:dk2>
          <a:srgbClr val="666633"/>
        </a:dk2>
        <a:lt2>
          <a:srgbClr val="CEC7AA"/>
        </a:lt2>
        <a:accent1>
          <a:srgbClr val="FFFFCC"/>
        </a:accent1>
        <a:accent2>
          <a:srgbClr val="B5E0E3"/>
        </a:accent2>
        <a:accent3>
          <a:srgbClr val="F2F0E9"/>
        </a:accent3>
        <a:accent4>
          <a:srgbClr val="000000"/>
        </a:accent4>
        <a:accent5>
          <a:srgbClr val="FFFFE2"/>
        </a:accent5>
        <a:accent6>
          <a:srgbClr val="A4CBCE"/>
        </a:accent6>
        <a:hlink>
          <a:srgbClr val="B6AB82"/>
        </a:hlink>
        <a:folHlink>
          <a:srgbClr val="A092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6">
        <a:dk1>
          <a:srgbClr val="1B3753"/>
        </a:dk1>
        <a:lt1>
          <a:srgbClr val="EAEAEA"/>
        </a:lt1>
        <a:dk2>
          <a:srgbClr val="336699"/>
        </a:dk2>
        <a:lt2>
          <a:srgbClr val="FFFFCC"/>
        </a:lt2>
        <a:accent1>
          <a:srgbClr val="BA8E46"/>
        </a:accent1>
        <a:accent2>
          <a:srgbClr val="46C0AF"/>
        </a:accent2>
        <a:accent3>
          <a:srgbClr val="ADB8CA"/>
        </a:accent3>
        <a:accent4>
          <a:srgbClr val="C8C8C8"/>
        </a:accent4>
        <a:accent5>
          <a:srgbClr val="D9C6B0"/>
        </a:accent5>
        <a:accent6>
          <a:srgbClr val="3FAE9E"/>
        </a:accent6>
        <a:hlink>
          <a:srgbClr val="93ACC3"/>
        </a:hlink>
        <a:folHlink>
          <a:srgbClr val="7897B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7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FFCC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E7B98A"/>
        </a:accent6>
        <a:hlink>
          <a:srgbClr val="FF9999"/>
        </a:hlink>
        <a:folHlink>
          <a:srgbClr val="E063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8">
        <a:dk1>
          <a:srgbClr val="000000"/>
        </a:dk1>
        <a:lt1>
          <a:srgbClr val="EAEAEA"/>
        </a:lt1>
        <a:dk2>
          <a:srgbClr val="17118B"/>
        </a:dk2>
        <a:lt2>
          <a:srgbClr val="FFFFCC"/>
        </a:lt2>
        <a:accent1>
          <a:srgbClr val="B2B2B2"/>
        </a:accent1>
        <a:accent2>
          <a:srgbClr val="54ABB2"/>
        </a:accent2>
        <a:accent3>
          <a:srgbClr val="ABAAC4"/>
        </a:accent3>
        <a:accent4>
          <a:srgbClr val="C8C8C8"/>
        </a:accent4>
        <a:accent5>
          <a:srgbClr val="D5D5D5"/>
        </a:accent5>
        <a:accent6>
          <a:srgbClr val="4B9BA1"/>
        </a:accent6>
        <a:hlink>
          <a:srgbClr val="4F49A3"/>
        </a:hlink>
        <a:folHlink>
          <a:srgbClr val="2E257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Biography report presentation</Template>
  <TotalTime>540</TotalTime>
  <Words>715</Words>
  <Application>Microsoft Office PowerPoint</Application>
  <PresentationFormat>On-screen Show (4:3)</PresentationFormat>
  <Paragraphs>148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Century Gothic</vt:lpstr>
      <vt:lpstr>Times New Roman</vt:lpstr>
      <vt:lpstr>Tahoma</vt:lpstr>
      <vt:lpstr>Biography report presentation</vt:lpstr>
      <vt:lpstr>Automated signature verification tools based on Machine Learning techniques can provide a scientific &amp; objective basis for signature verification.</vt:lpstr>
      <vt:lpstr>The Problem</vt:lpstr>
      <vt:lpstr>The Problem</vt:lpstr>
      <vt:lpstr>The Problem</vt:lpstr>
      <vt:lpstr>The Problem</vt:lpstr>
      <vt:lpstr>The Problem</vt:lpstr>
      <vt:lpstr>The Problem</vt:lpstr>
      <vt:lpstr>The Problem</vt:lpstr>
      <vt:lpstr>“Analysis of handwritten documents from the viewpoint of determining the writer has great bearing on the criminal justice system.”   Lives depend on it...</vt:lpstr>
      <vt:lpstr>The Problem</vt:lpstr>
      <vt:lpstr>Conclusion</vt:lpstr>
      <vt:lpstr>What makes this a hard problem</vt:lpstr>
      <vt:lpstr>How we did it…</vt:lpstr>
      <vt:lpstr>Raw Image Set…</vt:lpstr>
      <vt:lpstr>Computational Features…</vt:lpstr>
      <vt:lpstr>Slide 16</vt:lpstr>
      <vt:lpstr>How we did it…</vt:lpstr>
      <vt:lpstr>How we did it…</vt:lpstr>
      <vt:lpstr>Transformation from feature space to distance space</vt:lpstr>
      <vt:lpstr>Differences captured by our model (In distance space)</vt:lpstr>
      <vt:lpstr>Experimental setup</vt:lpstr>
      <vt:lpstr>Results</vt:lpstr>
      <vt:lpstr>Experimental setup</vt:lpstr>
      <vt:lpstr>Reviews</vt:lpstr>
      <vt:lpstr>Comparison to other techniques</vt:lpstr>
      <vt:lpstr>Take aways…</vt:lpstr>
      <vt:lpstr>Take aways…</vt:lpstr>
      <vt:lpstr>Future Work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signature verification tools based on Machine Learning techniques can provide a scientific &amp; objective basis for signature verification.</dc:title>
  <dc:creator>admin</dc:creator>
  <cp:lastModifiedBy>admin</cp:lastModifiedBy>
  <cp:revision>46</cp:revision>
  <cp:lastPrinted>1601-01-01T00:00:00Z</cp:lastPrinted>
  <dcterms:created xsi:type="dcterms:W3CDTF">2010-04-20T10:20:28Z</dcterms:created>
  <dcterms:modified xsi:type="dcterms:W3CDTF">2010-04-22T10:49:00Z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TC101030671033</vt:lpwstr>
  </property>
</Properties>
</file>